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61"/>
  </p:notesMasterIdLst>
  <p:handoutMasterIdLst>
    <p:handoutMasterId r:id="rId62"/>
  </p:handoutMasterIdLst>
  <p:sldIdLst>
    <p:sldId id="281" r:id="rId5"/>
    <p:sldId id="362" r:id="rId6"/>
    <p:sldId id="510" r:id="rId7"/>
    <p:sldId id="369" r:id="rId8"/>
    <p:sldId id="676" r:id="rId9"/>
    <p:sldId id="705" r:id="rId10"/>
    <p:sldId id="625" r:id="rId11"/>
    <p:sldId id="673" r:id="rId12"/>
    <p:sldId id="670" r:id="rId13"/>
    <p:sldId id="707" r:id="rId14"/>
    <p:sldId id="706" r:id="rId15"/>
    <p:sldId id="694" r:id="rId16"/>
    <p:sldId id="672" r:id="rId17"/>
    <p:sldId id="671" r:id="rId18"/>
    <p:sldId id="466" r:id="rId19"/>
    <p:sldId id="511" r:id="rId20"/>
    <p:sldId id="675" r:id="rId21"/>
    <p:sldId id="677" r:id="rId22"/>
    <p:sldId id="695" r:id="rId23"/>
    <p:sldId id="687" r:id="rId24"/>
    <p:sldId id="699" r:id="rId25"/>
    <p:sldId id="689" r:id="rId26"/>
    <p:sldId id="678" r:id="rId27"/>
    <p:sldId id="679" r:id="rId28"/>
    <p:sldId id="688" r:id="rId29"/>
    <p:sldId id="682" r:id="rId30"/>
    <p:sldId id="709" r:id="rId31"/>
    <p:sldId id="710" r:id="rId32"/>
    <p:sldId id="712" r:id="rId33"/>
    <p:sldId id="713" r:id="rId34"/>
    <p:sldId id="711" r:id="rId35"/>
    <p:sldId id="708" r:id="rId36"/>
    <p:sldId id="700" r:id="rId37"/>
    <p:sldId id="703" r:id="rId38"/>
    <p:sldId id="701" r:id="rId39"/>
    <p:sldId id="704" r:id="rId40"/>
    <p:sldId id="680" r:id="rId41"/>
    <p:sldId id="714" r:id="rId42"/>
    <p:sldId id="702" r:id="rId43"/>
    <p:sldId id="685" r:id="rId44"/>
    <p:sldId id="690" r:id="rId45"/>
    <p:sldId id="527" r:id="rId46"/>
    <p:sldId id="686" r:id="rId47"/>
    <p:sldId id="683" r:id="rId48"/>
    <p:sldId id="681" r:id="rId49"/>
    <p:sldId id="684" r:id="rId50"/>
    <p:sldId id="513" r:id="rId51"/>
    <p:sldId id="693" r:id="rId52"/>
    <p:sldId id="696" r:id="rId53"/>
    <p:sldId id="547" r:id="rId54"/>
    <p:sldId id="716" r:id="rId55"/>
    <p:sldId id="715" r:id="rId56"/>
    <p:sldId id="717" r:id="rId57"/>
    <p:sldId id="692" r:id="rId58"/>
    <p:sldId id="542" r:id="rId59"/>
    <p:sldId id="543" r:id="rId6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2EA"/>
    <a:srgbClr val="009859"/>
    <a:srgbClr val="F0F8F9"/>
    <a:srgbClr val="008ED0"/>
    <a:srgbClr val="9D9EC7"/>
    <a:srgbClr val="B5B6D5"/>
    <a:srgbClr val="5B5C9D"/>
    <a:srgbClr val="B2C7DA"/>
    <a:srgbClr val="8081B6"/>
    <a:srgbClr val="008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70000" autoAdjust="0"/>
  </p:normalViewPr>
  <p:slideViewPr>
    <p:cSldViewPr snapToGrid="0">
      <p:cViewPr varScale="1">
        <p:scale>
          <a:sx n="80" d="100"/>
          <a:sy n="80" d="100"/>
        </p:scale>
        <p:origin x="1308" y="84"/>
      </p:cViewPr>
      <p:guideLst>
        <p:guide pos="360"/>
        <p:guide pos="7392"/>
        <p:guide orient="horz" pos="216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4/21/2022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2022-04-21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안녕하십니까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컴퓨터 공학과 기술 면접 학습 서비스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atin typeface="+mj-ea"/>
                <a:ea typeface="+mj-ea"/>
              </a:rPr>
              <a:t>사피의</a:t>
            </a:r>
            <a:r>
              <a:rPr lang="ko-KR" altLang="en-US" dirty="0">
                <a:latin typeface="+mj-ea"/>
                <a:ea typeface="+mj-ea"/>
              </a:rPr>
              <a:t> 발표를 맡은 강민구입니다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(C</a:t>
            </a:r>
            <a:r>
              <a:rPr lang="ko-KR" altLang="en-US" dirty="0">
                <a:latin typeface="+mj-ea"/>
                <a:ea typeface="+mj-ea"/>
              </a:rPr>
              <a:t>는 묵음이고요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</a:t>
            </a:r>
            <a:r>
              <a:rPr lang="ko-KR" altLang="en-US" dirty="0"/>
              <a:t>란 무엇일까요 여러분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91887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연봉 앞자리수가 </a:t>
            </a:r>
            <a:r>
              <a:rPr lang="en-US" altLang="ko-KR" dirty="0"/>
              <a:t>3,4</a:t>
            </a:r>
            <a:r>
              <a:rPr lang="ko-KR" altLang="en-US" dirty="0"/>
              <a:t>에서 </a:t>
            </a:r>
            <a:r>
              <a:rPr lang="en-US" altLang="ko-KR" dirty="0"/>
              <a:t>5,6</a:t>
            </a:r>
            <a:r>
              <a:rPr lang="ko-KR" altLang="en-US" dirty="0"/>
              <a:t>으로 바뀌는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83796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연봉 앞자리수가 </a:t>
            </a:r>
            <a:r>
              <a:rPr lang="en-US" altLang="ko-KR" dirty="0"/>
              <a:t>3,4</a:t>
            </a:r>
            <a:r>
              <a:rPr lang="ko-KR" altLang="en-US" dirty="0"/>
              <a:t>에서 </a:t>
            </a:r>
            <a:r>
              <a:rPr lang="en-US" altLang="ko-KR" dirty="0"/>
              <a:t>5,6</a:t>
            </a:r>
            <a:r>
              <a:rPr lang="ko-KR" altLang="en-US" dirty="0"/>
              <a:t>으로 바뀌는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25442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</a:t>
            </a:r>
            <a:r>
              <a:rPr lang="en-US" altLang="ko-KR" dirty="0"/>
              <a:t>CS </a:t>
            </a:r>
            <a:r>
              <a:rPr lang="ko-KR" altLang="en-US" dirty="0"/>
              <a:t>기술면접 </a:t>
            </a:r>
            <a:r>
              <a:rPr lang="ko-KR" altLang="en-US" dirty="0" err="1"/>
              <a:t>준비할때</a:t>
            </a:r>
            <a:r>
              <a:rPr lang="ko-KR" altLang="en-US" dirty="0"/>
              <a:t> </a:t>
            </a:r>
            <a:r>
              <a:rPr lang="ko-KR" altLang="en-US" dirty="0" err="1"/>
              <a:t>알겁니다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준비할 사이트가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검색하면 나오는 건 다량의 </a:t>
            </a:r>
            <a:r>
              <a:rPr lang="ko-KR" altLang="en-US" dirty="0" err="1"/>
              <a:t>깃허브와</a:t>
            </a:r>
            <a:r>
              <a:rPr lang="ko-KR" altLang="en-US" dirty="0"/>
              <a:t> 개인 후기가 적힌 티스토리 뿐이에요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49346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중이지만 주말에 별도의 공부 없이 코딩테스트 보시는 분들이 </a:t>
            </a:r>
            <a:r>
              <a:rPr lang="ko-KR" altLang="en-US" dirty="0" err="1"/>
              <a:t>있을거에요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꾸준한 학습이 가능한 환경이 주어져서 그렇죠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여러 사이트를 돌아다녀야 모을 수 있는 정보를 하나로 합치고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59940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여기서 저희 프로젝트 </a:t>
            </a:r>
            <a:r>
              <a:rPr lang="ko-KR" altLang="en-US" dirty="0" err="1"/>
              <a:t>사피</a:t>
            </a:r>
            <a:r>
              <a:rPr lang="ko-KR" altLang="en-US" dirty="0"/>
              <a:t> 소개 드리고 싶습니다</a:t>
            </a:r>
            <a:r>
              <a:rPr lang="en-US" altLang="ko-KR" dirty="0"/>
              <a:t>. C</a:t>
            </a:r>
            <a:r>
              <a:rPr lang="ko-KR" altLang="en-US" dirty="0"/>
              <a:t>는 묵음이에요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어디서 많이 들어본 대한민국 최고의 교육 프로그램에 존경과 경외를 담아서</a:t>
            </a:r>
            <a:r>
              <a:rPr lang="en-US" altLang="ko-KR" dirty="0"/>
              <a:t> </a:t>
            </a:r>
            <a:r>
              <a:rPr lang="ko-KR" altLang="en-US" dirty="0"/>
              <a:t>지은 이름입니다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8271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</a:t>
            </a:r>
            <a:r>
              <a:rPr lang="en-US" altLang="ko-KR" dirty="0"/>
              <a:t>,</a:t>
            </a:r>
            <a:r>
              <a:rPr lang="ko-KR" altLang="en-US" dirty="0"/>
              <a:t> 영상 보시느라 수고하셨습니다</a:t>
            </a:r>
            <a:r>
              <a:rPr lang="en-US" altLang="ko-KR" dirty="0"/>
              <a:t>! </a:t>
            </a:r>
            <a:br>
              <a:rPr lang="en-US" altLang="ko-KR" dirty="0"/>
            </a:br>
            <a:r>
              <a:rPr lang="ko-KR" altLang="en-US" dirty="0"/>
              <a:t>그러면 이어서 서비스 소개로 넘어가볼까요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9325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저희 </a:t>
            </a:r>
            <a:r>
              <a:rPr lang="ko-KR" altLang="en-US" dirty="0" err="1"/>
              <a:t>사피</a:t>
            </a:r>
            <a:r>
              <a:rPr lang="ko-KR" altLang="en-US" dirty="0"/>
              <a:t> 프로젝트를 위한 기술 스택입니다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프론트에서 </a:t>
            </a:r>
            <a:r>
              <a:rPr lang="en-US" altLang="ko-KR" dirty="0"/>
              <a:t>react</a:t>
            </a:r>
            <a:r>
              <a:rPr lang="ko-KR" altLang="en-US" dirty="0"/>
              <a:t>를 메인으로 메타버스를 위한 </a:t>
            </a:r>
            <a:r>
              <a:rPr lang="en-US" altLang="ko-KR" dirty="0"/>
              <a:t>Unity</a:t>
            </a:r>
            <a:r>
              <a:rPr lang="ko-KR" altLang="en-US" dirty="0"/>
              <a:t>를 구현할 예정이고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백엔드에서</a:t>
            </a:r>
            <a:r>
              <a:rPr lang="ko-KR" altLang="en-US" dirty="0"/>
              <a:t> </a:t>
            </a:r>
            <a:r>
              <a:rPr lang="en-US" altLang="ko-KR" dirty="0"/>
              <a:t>Spring Cloud</a:t>
            </a:r>
            <a:r>
              <a:rPr lang="ko-KR" altLang="en-US" dirty="0"/>
              <a:t>를 중심으로 회원관리</a:t>
            </a:r>
            <a:r>
              <a:rPr lang="en-US" altLang="ko-KR" dirty="0"/>
              <a:t>, </a:t>
            </a:r>
            <a:r>
              <a:rPr lang="ko-KR" altLang="en-US" dirty="0"/>
              <a:t>결제</a:t>
            </a:r>
            <a:r>
              <a:rPr lang="en-US" altLang="ko-KR" dirty="0"/>
              <a:t>, </a:t>
            </a:r>
            <a:r>
              <a:rPr lang="ko-KR" altLang="en-US" dirty="0"/>
              <a:t>채팅 등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 많은 마이크로 서비스를 이용한 </a:t>
            </a:r>
            <a:r>
              <a:rPr lang="ko-KR" altLang="en-US" dirty="0" err="1"/>
              <a:t>마이크로서비스</a:t>
            </a:r>
            <a:r>
              <a:rPr lang="ko-KR" altLang="en-US" dirty="0"/>
              <a:t> </a:t>
            </a:r>
            <a:r>
              <a:rPr lang="ko-KR" altLang="en-US" dirty="0" err="1"/>
              <a:t>아키텍쳐를</a:t>
            </a:r>
            <a:r>
              <a:rPr lang="ko-KR" altLang="en-US" dirty="0"/>
              <a:t> 구축하고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보조하기 위한 안드로이드 앱과 </a:t>
            </a:r>
            <a:r>
              <a:rPr lang="en-US" altLang="ko-KR" dirty="0"/>
              <a:t>Flask </a:t>
            </a:r>
            <a:r>
              <a:rPr lang="ko-KR" altLang="en-US" dirty="0"/>
              <a:t>서버를 사용하고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DB</a:t>
            </a:r>
            <a:r>
              <a:rPr lang="ko-KR" altLang="en-US" dirty="0"/>
              <a:t>로는 </a:t>
            </a:r>
            <a:r>
              <a:rPr lang="en-US" altLang="ko-KR" dirty="0"/>
              <a:t>RDB</a:t>
            </a:r>
            <a:r>
              <a:rPr lang="ko-KR" altLang="en-US" dirty="0"/>
              <a:t>로 마리아</a:t>
            </a:r>
            <a:r>
              <a:rPr lang="en-US" altLang="ko-KR" dirty="0"/>
              <a:t>DB </a:t>
            </a:r>
            <a:r>
              <a:rPr lang="ko-KR" altLang="en-US" dirty="0" err="1"/>
              <a:t>챗봇을</a:t>
            </a:r>
            <a:r>
              <a:rPr lang="ko-KR" altLang="en-US" dirty="0"/>
              <a:t> 위한 </a:t>
            </a:r>
            <a:r>
              <a:rPr lang="en-US" altLang="ko-KR" dirty="0"/>
              <a:t>Redis, static </a:t>
            </a:r>
            <a:r>
              <a:rPr lang="ko-KR" altLang="en-US" dirty="0"/>
              <a:t>이미지 서버를 위한 </a:t>
            </a:r>
            <a:r>
              <a:rPr lang="en-US" altLang="ko-KR" dirty="0"/>
              <a:t>S3</a:t>
            </a:r>
            <a:r>
              <a:rPr lang="ko-KR" altLang="en-US" dirty="0"/>
              <a:t>을 활용할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66253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이번 프로젝트를 위한 핵심 컨셉은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79564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드디어 저희 서비스가 제공하는 주요 기능에 대해 알아 볼까요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왼쪽을 보시면</a:t>
            </a:r>
            <a:r>
              <a:rPr lang="en-US" altLang="ko-KR" dirty="0"/>
              <a:t>, </a:t>
            </a:r>
            <a:r>
              <a:rPr lang="ko-KR" altLang="en-US" dirty="0"/>
              <a:t>티켓 상세 페이지에서 실제로 제공하는 화면의 일부를 보고 계십니다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티켓의 정보를 담은 </a:t>
            </a:r>
            <a:r>
              <a:rPr lang="ko-KR" altLang="en-US" dirty="0" err="1"/>
              <a:t>블록해쉬번호를</a:t>
            </a:r>
            <a:r>
              <a:rPr lang="ko-KR" altLang="en-US" dirty="0"/>
              <a:t> 문자열과 함께 </a:t>
            </a:r>
            <a:r>
              <a:rPr lang="en-US" altLang="ko-KR" dirty="0"/>
              <a:t>QR</a:t>
            </a:r>
            <a:r>
              <a:rPr lang="ko-KR" altLang="en-US" dirty="0"/>
              <a:t>의 형태로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이건 실제 아디다스 등 </a:t>
            </a:r>
            <a:r>
              <a:rPr lang="en-US" altLang="ko-KR" dirty="0"/>
              <a:t>NFT </a:t>
            </a:r>
            <a:r>
              <a:rPr lang="ko-KR" altLang="en-US" dirty="0"/>
              <a:t>선두주자들이 현업에서도 사용하는 방식으로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판매 측에서도 이렇게 생성된 </a:t>
            </a:r>
            <a:r>
              <a:rPr lang="en-US" altLang="ko-KR" dirty="0"/>
              <a:t>QR</a:t>
            </a:r>
            <a:r>
              <a:rPr lang="ko-KR" altLang="en-US" dirty="0"/>
              <a:t> 코드를 실제 서비스에 이용하실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https://barcode.tec-it.com/en</a:t>
            </a:r>
          </a:p>
          <a:p>
            <a:endParaRPr lang="en-US" altLang="ko-KR" dirty="0"/>
          </a:p>
          <a:p>
            <a:r>
              <a:rPr lang="en-US" altLang="ko-KR" dirty="0"/>
              <a:t>Block hash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75564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이렇게 크게 셋으로 나눠서</a:t>
            </a:r>
            <a:endParaRPr lang="en-US" altLang="ko-KR" dirty="0"/>
          </a:p>
          <a:p>
            <a:r>
              <a:rPr lang="ko-KR" altLang="en-US" dirty="0"/>
              <a:t>보이시는 목차 순서대로 진행해보고자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792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드디어 저희 서비스가 제공하는 주요 기능에 대해 알아 볼까요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왼쪽을 보시면</a:t>
            </a:r>
            <a:r>
              <a:rPr lang="en-US" altLang="ko-KR" dirty="0"/>
              <a:t>, </a:t>
            </a:r>
            <a:r>
              <a:rPr lang="ko-KR" altLang="en-US" dirty="0"/>
              <a:t>티켓 상세 페이지에서 실제로 제공하는 화면의 일부를 보고 계십니다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티켓의 정보를 담은 </a:t>
            </a:r>
            <a:r>
              <a:rPr lang="ko-KR" altLang="en-US" dirty="0" err="1"/>
              <a:t>블록해쉬번호를</a:t>
            </a:r>
            <a:r>
              <a:rPr lang="ko-KR" altLang="en-US" dirty="0"/>
              <a:t> 문자열과 함께 </a:t>
            </a:r>
            <a:r>
              <a:rPr lang="en-US" altLang="ko-KR" dirty="0"/>
              <a:t>QR</a:t>
            </a:r>
            <a:r>
              <a:rPr lang="ko-KR" altLang="en-US" dirty="0"/>
              <a:t>의 형태로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이건 실제 아디다스 등 </a:t>
            </a:r>
            <a:r>
              <a:rPr lang="en-US" altLang="ko-KR" dirty="0"/>
              <a:t>NFT </a:t>
            </a:r>
            <a:r>
              <a:rPr lang="ko-KR" altLang="en-US" dirty="0"/>
              <a:t>선두주자들이 현업에서도 사용하는 방식으로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판매 측에서도 이렇게 생성된 </a:t>
            </a:r>
            <a:r>
              <a:rPr lang="en-US" altLang="ko-KR" dirty="0"/>
              <a:t>QR</a:t>
            </a:r>
            <a:r>
              <a:rPr lang="ko-KR" altLang="en-US" dirty="0"/>
              <a:t> 코드를 실제 서비스에 이용하실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https://barcode.tec-it.com/en</a:t>
            </a:r>
          </a:p>
          <a:p>
            <a:endParaRPr lang="en-US" altLang="ko-KR" dirty="0"/>
          </a:p>
          <a:p>
            <a:r>
              <a:rPr lang="en-US" altLang="ko-KR" dirty="0"/>
              <a:t>Block hash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5827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66439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드디어 저희 서비스가 제공하는 주요 기능에 대해 알아 볼까요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왼쪽을 보시면</a:t>
            </a:r>
            <a:r>
              <a:rPr lang="en-US" altLang="ko-KR" dirty="0"/>
              <a:t>, </a:t>
            </a:r>
            <a:r>
              <a:rPr lang="ko-KR" altLang="en-US" dirty="0"/>
              <a:t>티켓 상세 페이지에서 실제로 제공하는 화면의 일부를 보고 계십니다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티켓의 정보를 담은 </a:t>
            </a:r>
            <a:r>
              <a:rPr lang="ko-KR" altLang="en-US" dirty="0" err="1"/>
              <a:t>블록해쉬번호를</a:t>
            </a:r>
            <a:r>
              <a:rPr lang="ko-KR" altLang="en-US" dirty="0"/>
              <a:t> 문자열과 함께 </a:t>
            </a:r>
            <a:r>
              <a:rPr lang="en-US" altLang="ko-KR" dirty="0"/>
              <a:t>QR</a:t>
            </a:r>
            <a:r>
              <a:rPr lang="ko-KR" altLang="en-US" dirty="0"/>
              <a:t>의 형태로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이건 실제 아디다스 등 </a:t>
            </a:r>
            <a:r>
              <a:rPr lang="en-US" altLang="ko-KR" dirty="0"/>
              <a:t>NFT </a:t>
            </a:r>
            <a:r>
              <a:rPr lang="ko-KR" altLang="en-US" dirty="0"/>
              <a:t>선두주자들이 현업에서도 사용하는 방식으로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판매 측에서도 이렇게 생성된 </a:t>
            </a:r>
            <a:r>
              <a:rPr lang="en-US" altLang="ko-KR" dirty="0"/>
              <a:t>QR</a:t>
            </a:r>
            <a:r>
              <a:rPr lang="ko-KR" altLang="en-US" dirty="0"/>
              <a:t> 코드를 실제 서비스에 이용하실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https://barcode.tec-it.com/en</a:t>
            </a:r>
          </a:p>
          <a:p>
            <a:endParaRPr lang="en-US" altLang="ko-KR" dirty="0"/>
          </a:p>
          <a:p>
            <a:r>
              <a:rPr lang="en-US" altLang="ko-KR" dirty="0"/>
              <a:t>Block hash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594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9082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드디어 저희 서비스가 제공하는 주요 기능에 대해 알아 볼까요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왼쪽을 보시면</a:t>
            </a:r>
            <a:r>
              <a:rPr lang="en-US" altLang="ko-KR" dirty="0"/>
              <a:t>, </a:t>
            </a:r>
            <a:r>
              <a:rPr lang="ko-KR" altLang="en-US" dirty="0"/>
              <a:t>티켓 상세 페이지에서 실제로 제공하는 화면의 일부를 보고 계십니다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티켓의 정보를 담은 </a:t>
            </a:r>
            <a:r>
              <a:rPr lang="ko-KR" altLang="en-US" dirty="0" err="1"/>
              <a:t>블록해쉬번호를</a:t>
            </a:r>
            <a:r>
              <a:rPr lang="ko-KR" altLang="en-US" dirty="0"/>
              <a:t> 문자열과 함께 </a:t>
            </a:r>
            <a:r>
              <a:rPr lang="en-US" altLang="ko-KR" dirty="0"/>
              <a:t>QR</a:t>
            </a:r>
            <a:r>
              <a:rPr lang="ko-KR" altLang="en-US" dirty="0"/>
              <a:t>의 형태로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이건 실제 아디다스 등 </a:t>
            </a:r>
            <a:r>
              <a:rPr lang="en-US" altLang="ko-KR" dirty="0"/>
              <a:t>NFT </a:t>
            </a:r>
            <a:r>
              <a:rPr lang="ko-KR" altLang="en-US" dirty="0"/>
              <a:t>선두주자들이 현업에서도 사용하는 방식으로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판매 측에서도 이렇게 생성된 </a:t>
            </a:r>
            <a:r>
              <a:rPr lang="en-US" altLang="ko-KR" dirty="0"/>
              <a:t>QR</a:t>
            </a:r>
            <a:r>
              <a:rPr lang="ko-KR" altLang="en-US" dirty="0"/>
              <a:t> 코드를 실제 서비스에 이용하실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https://barcode.tec-it.com/en</a:t>
            </a:r>
          </a:p>
          <a:p>
            <a:endParaRPr lang="en-US" altLang="ko-KR" dirty="0"/>
          </a:p>
          <a:p>
            <a:r>
              <a:rPr lang="en-US" altLang="ko-KR" dirty="0"/>
              <a:t>Block hash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60428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깜빡이</a:t>
            </a:r>
            <a:r>
              <a:rPr lang="ko-KR" altLang="en-US" dirty="0"/>
              <a:t> </a:t>
            </a:r>
            <a:r>
              <a:rPr lang="ko-KR" altLang="en-US" dirty="0" err="1"/>
              <a:t>학습기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25469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학습을 했으면 실제로 문제를 </a:t>
            </a:r>
            <a:r>
              <a:rPr lang="ko-KR" altLang="en-US" dirty="0" err="1"/>
              <a:t>풀어봐야겠죠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21126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문제 제출을 위해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12570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예를 들어 </a:t>
            </a:r>
            <a:r>
              <a:rPr lang="en-US" altLang="ko-KR" dirty="0"/>
              <a:t>4</a:t>
            </a:r>
            <a:r>
              <a:rPr lang="ko-KR" altLang="en-US" dirty="0" err="1"/>
              <a:t>지선다</a:t>
            </a:r>
            <a:r>
              <a:rPr lang="ko-KR" altLang="en-US" dirty="0"/>
              <a:t> 문제 제출을 위해 </a:t>
            </a:r>
            <a:endParaRPr lang="en-US" altLang="ko-KR" dirty="0"/>
          </a:p>
          <a:p>
            <a:r>
              <a:rPr lang="ko-KR" altLang="en-US" dirty="0"/>
              <a:t>이러한 식으로 </a:t>
            </a:r>
            <a:r>
              <a:rPr lang="en-US" altLang="ko-KR" dirty="0"/>
              <a:t>raw </a:t>
            </a:r>
            <a:r>
              <a:rPr lang="ko-KR" altLang="en-US" dirty="0"/>
              <a:t>데이터를 조합하여 문제를 만드는 방식을 생각했습니다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92564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예를 들어 </a:t>
            </a:r>
            <a:r>
              <a:rPr lang="en-US" altLang="ko-KR" dirty="0"/>
              <a:t>4</a:t>
            </a:r>
            <a:r>
              <a:rPr lang="ko-KR" altLang="en-US" dirty="0" err="1"/>
              <a:t>지선다</a:t>
            </a:r>
            <a:r>
              <a:rPr lang="ko-KR" altLang="en-US" dirty="0"/>
              <a:t> 문제 제출을 위해 </a:t>
            </a:r>
            <a:endParaRPr lang="en-US" altLang="ko-KR" dirty="0"/>
          </a:p>
          <a:p>
            <a:r>
              <a:rPr lang="ko-KR" altLang="en-US" dirty="0"/>
              <a:t>이러한 식으로 </a:t>
            </a:r>
            <a:r>
              <a:rPr lang="en-US" altLang="ko-KR" dirty="0"/>
              <a:t>raw </a:t>
            </a:r>
            <a:r>
              <a:rPr lang="ko-KR" altLang="en-US" dirty="0"/>
              <a:t>데이터를 조합하여 문제를 만드는 방식을 생각했습니다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567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그럼 배경부터 들어가 볼까요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1060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방식으로 문제를 조합할 경우</a:t>
            </a:r>
            <a:r>
              <a:rPr lang="en-US" altLang="ko-KR" dirty="0"/>
              <a:t>, </a:t>
            </a:r>
            <a:r>
              <a:rPr lang="ko-KR" altLang="en-US" dirty="0"/>
              <a:t>저희는 같은 답이 정해진 고정형 문제가 아닌</a:t>
            </a:r>
            <a:endParaRPr lang="en-US" altLang="ko-KR" dirty="0"/>
          </a:p>
          <a:p>
            <a:r>
              <a:rPr lang="ko-KR" altLang="en-US" dirty="0"/>
              <a:t>특정 문제에 대한 정답과 문제의 내용이 변동하는 식으로 짤 수 있음은 물론 </a:t>
            </a:r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raw data</a:t>
            </a:r>
            <a:r>
              <a:rPr lang="ko-KR" altLang="en-US" dirty="0"/>
              <a:t>에서 많은 문제를 조합할 수 있음을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예제만 살짝 보더라도 단 하나의 질문으로</a:t>
            </a:r>
            <a:endParaRPr lang="en-US" altLang="ko-KR" dirty="0"/>
          </a:p>
          <a:p>
            <a:r>
              <a:rPr lang="ko-KR" altLang="en-US" dirty="0"/>
              <a:t>틀렸는가 </a:t>
            </a:r>
            <a:r>
              <a:rPr lang="ko-KR" altLang="en-US" dirty="0" err="1"/>
              <a:t>맞았는가로</a:t>
            </a:r>
            <a:r>
              <a:rPr lang="ko-KR" altLang="en-US" dirty="0"/>
              <a:t> 곱하기 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정답</a:t>
            </a:r>
            <a:r>
              <a:rPr lang="en-US" altLang="ko-KR" dirty="0"/>
              <a:t>/</a:t>
            </a:r>
            <a:r>
              <a:rPr lang="ko-KR" altLang="en-US" dirty="0"/>
              <a:t>오답 후보군에서 </a:t>
            </a:r>
            <a:r>
              <a:rPr lang="en-US" altLang="ko-KR" dirty="0"/>
              <a:t>4</a:t>
            </a:r>
            <a:r>
              <a:rPr lang="ko-KR" altLang="en-US" dirty="0"/>
              <a:t>개 고르기</a:t>
            </a:r>
            <a:endParaRPr lang="en-US" altLang="ko-KR" dirty="0"/>
          </a:p>
          <a:p>
            <a:r>
              <a:rPr lang="ko-KR" altLang="en-US" dirty="0"/>
              <a:t>오답의 선택 상황에 따라 </a:t>
            </a:r>
            <a:r>
              <a:rPr lang="en-US" altLang="ko-KR" dirty="0"/>
              <a:t>10</a:t>
            </a:r>
            <a:r>
              <a:rPr lang="ko-KR" altLang="en-US" dirty="0"/>
              <a:t>배로 부풀고</a:t>
            </a:r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개가 넘는 조합이 가능하겠죠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다시 한 번 말씀드리는데 저희가 확보한 </a:t>
            </a:r>
            <a:r>
              <a:rPr lang="en-US" altLang="ko-KR" dirty="0"/>
              <a:t>raw </a:t>
            </a:r>
            <a:r>
              <a:rPr lang="ko-KR" altLang="en-US" dirty="0"/>
              <a:t>데이터 수는 </a:t>
            </a:r>
            <a:r>
              <a:rPr lang="en-US" altLang="ko-KR" dirty="0"/>
              <a:t>613</a:t>
            </a:r>
            <a:r>
              <a:rPr lang="ko-KR" altLang="en-US" dirty="0"/>
              <a:t>개입니다 여러분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27503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외에도 정보처리기사 기출문제를 체크하였습니다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정보처리기사 </a:t>
            </a:r>
            <a:r>
              <a:rPr lang="en-US" altLang="ko-KR" dirty="0"/>
              <a:t>1</a:t>
            </a:r>
            <a:r>
              <a:rPr lang="ko-KR" altLang="en-US" dirty="0"/>
              <a:t>회에 제출 되는 </a:t>
            </a:r>
            <a:r>
              <a:rPr lang="en-US" altLang="ko-KR" dirty="0"/>
              <a:t>100</a:t>
            </a:r>
            <a:r>
              <a:rPr lang="ko-KR" altLang="en-US" dirty="0"/>
              <a:t>문제에서 </a:t>
            </a:r>
            <a:r>
              <a:rPr lang="en-US" altLang="ko-KR" dirty="0"/>
              <a:t>15</a:t>
            </a:r>
            <a:r>
              <a:rPr lang="ko-KR" altLang="en-US" dirty="0"/>
              <a:t>문제정도가 </a:t>
            </a:r>
            <a:endParaRPr lang="en-US" altLang="ko-KR" dirty="0"/>
          </a:p>
          <a:p>
            <a:r>
              <a:rPr lang="ko-KR" altLang="en-US" dirty="0"/>
              <a:t>기술면접에 나올 법한 내용과 유사한 내용이라고 확인되었고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현재 이미 실제 적용을 위해 최근 </a:t>
            </a:r>
            <a:r>
              <a:rPr lang="en-US" altLang="ko-KR" dirty="0"/>
              <a:t>20~22</a:t>
            </a:r>
            <a:r>
              <a:rPr lang="ko-KR" altLang="en-US" dirty="0"/>
              <a:t>년 문제 중 </a:t>
            </a:r>
            <a:r>
              <a:rPr lang="en-US" altLang="ko-KR" dirty="0"/>
              <a:t>109</a:t>
            </a:r>
            <a:r>
              <a:rPr lang="ko-KR" altLang="en-US" dirty="0"/>
              <a:t>문제를 </a:t>
            </a:r>
            <a:r>
              <a:rPr lang="ko-KR" altLang="en-US" dirty="0" err="1"/>
              <a:t>추출해두어</a:t>
            </a:r>
            <a:r>
              <a:rPr lang="ko-KR" altLang="en-US" dirty="0"/>
              <a:t> 문제의 형태로 제공될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 문제 정보가 실제 저희 마리아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들어가있는</a:t>
            </a:r>
            <a:r>
              <a:rPr lang="ko-KR" altLang="en-US" dirty="0"/>
              <a:t> 장면 보고 계십니다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98833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</a:t>
            </a:r>
            <a:r>
              <a:rPr lang="ko-KR" altLang="en-US" dirty="0"/>
              <a:t>란 무엇일까요 여러분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49095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학습을 했으면 실제로 문제를 </a:t>
            </a:r>
            <a:r>
              <a:rPr lang="ko-KR" altLang="en-US" dirty="0" err="1"/>
              <a:t>풀어봐야겠죠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79044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학습을 했으면 실제로 문제를 </a:t>
            </a:r>
            <a:r>
              <a:rPr lang="ko-KR" altLang="en-US" dirty="0" err="1"/>
              <a:t>풀어봐야겠죠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50035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38782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4461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저희 </a:t>
            </a:r>
            <a:r>
              <a:rPr lang="ko-KR" altLang="en-US" dirty="0" err="1"/>
              <a:t>주요기능입니다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여러분들 취업을 위한 나만의 자소서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README </a:t>
            </a:r>
            <a:r>
              <a:rPr lang="ko-KR" altLang="en-US" dirty="0"/>
              <a:t>꾸미기 많이들 이용하고 </a:t>
            </a:r>
            <a:r>
              <a:rPr lang="ko-KR" altLang="en-US" dirty="0" err="1"/>
              <a:t>계실거라고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그중에서도</a:t>
            </a:r>
            <a:r>
              <a:rPr lang="ko-KR" altLang="en-US" dirty="0"/>
              <a:t> 알고리즘 백준 상황을 표시해주는</a:t>
            </a:r>
            <a:endParaRPr lang="en-US" altLang="ko-KR" dirty="0"/>
          </a:p>
          <a:p>
            <a:r>
              <a:rPr lang="ko-KR" altLang="en-US" dirty="0" err="1"/>
              <a:t>마자슴니다</a:t>
            </a:r>
            <a:r>
              <a:rPr lang="ko-KR" altLang="en-US" dirty="0"/>
              <a:t> 프로젝트의 알고리즘 카드 많이 </a:t>
            </a:r>
            <a:r>
              <a:rPr lang="ko-KR" altLang="en-US" dirty="0" err="1"/>
              <a:t>쓰실거라고</a:t>
            </a:r>
            <a:r>
              <a:rPr lang="ko-KR" altLang="en-US" dirty="0"/>
              <a:t> 생각하는데</a:t>
            </a:r>
            <a:endParaRPr lang="en-US" altLang="ko-KR" dirty="0"/>
          </a:p>
          <a:p>
            <a:r>
              <a:rPr lang="ko-KR" altLang="en-US" dirty="0"/>
              <a:t>뭔가 </a:t>
            </a:r>
            <a:r>
              <a:rPr lang="ko-KR" altLang="en-US" dirty="0" err="1"/>
              <a:t>허저언하죠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8837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허전한 마음을 채워드리겠습니다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카드는 임시로 만든 그림이 아닌</a:t>
            </a:r>
            <a:endParaRPr lang="en-US" altLang="ko-KR" dirty="0"/>
          </a:p>
          <a:p>
            <a:r>
              <a:rPr lang="ko-KR" altLang="en-US" dirty="0"/>
              <a:t>실제로 배포된 플라스크 서버에서 </a:t>
            </a:r>
            <a:r>
              <a:rPr lang="en-US" altLang="ko-KR" dirty="0"/>
              <a:t>SVG </a:t>
            </a:r>
            <a:r>
              <a:rPr lang="ko-KR" altLang="en-US" dirty="0"/>
              <a:t>이미지 파일을 </a:t>
            </a:r>
            <a:r>
              <a:rPr lang="ko-KR" altLang="en-US" dirty="0" err="1"/>
              <a:t>리턴하는</a:t>
            </a:r>
            <a:r>
              <a:rPr lang="ko-KR" altLang="en-US" dirty="0"/>
              <a:t> 장면입니다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</a:t>
            </a:r>
            <a:r>
              <a:rPr lang="ko-KR" altLang="en-US" dirty="0" err="1"/>
              <a:t>깃허브</a:t>
            </a:r>
            <a:r>
              <a:rPr lang="ko-KR" altLang="en-US" dirty="0"/>
              <a:t> 꾸미는데 사용하실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170281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외에도 저희 잔디 체크 </a:t>
            </a:r>
            <a:r>
              <a:rPr lang="ko-KR" altLang="en-US" dirty="0" err="1"/>
              <a:t>해드릴거고요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0788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자율 프로젝트 다들 어떤 프로젝트 생각하셨나요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 팀은 </a:t>
            </a:r>
            <a:r>
              <a:rPr lang="ko-KR" altLang="en-US" dirty="0" err="1"/>
              <a:t>삼성청년소프트웨어아카데미의</a:t>
            </a:r>
            <a:r>
              <a:rPr lang="ko-KR" altLang="en-US" dirty="0"/>
              <a:t> 대미를 장식할 프로젝트를 생각해보았습니다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7825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드디어 저희 서비스가 제공하는 주요 기능에 대해 알아 볼까요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왼쪽을 보시면</a:t>
            </a:r>
            <a:r>
              <a:rPr lang="en-US" altLang="ko-KR" dirty="0"/>
              <a:t>, </a:t>
            </a:r>
            <a:r>
              <a:rPr lang="ko-KR" altLang="en-US" dirty="0"/>
              <a:t>티켓 상세 페이지에서 실제로 제공하는 화면의 일부를 보고 계십니다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티켓의 정보를 담은 </a:t>
            </a:r>
            <a:r>
              <a:rPr lang="ko-KR" altLang="en-US" dirty="0" err="1"/>
              <a:t>블록해쉬번호를</a:t>
            </a:r>
            <a:r>
              <a:rPr lang="ko-KR" altLang="en-US" dirty="0"/>
              <a:t> 문자열과 함께 </a:t>
            </a:r>
            <a:r>
              <a:rPr lang="en-US" altLang="ko-KR" dirty="0"/>
              <a:t>QR</a:t>
            </a:r>
            <a:r>
              <a:rPr lang="ko-KR" altLang="en-US" dirty="0"/>
              <a:t>의 형태로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이건 실제 아디다스 등 </a:t>
            </a:r>
            <a:r>
              <a:rPr lang="en-US" altLang="ko-KR" dirty="0"/>
              <a:t>NFT </a:t>
            </a:r>
            <a:r>
              <a:rPr lang="ko-KR" altLang="en-US" dirty="0"/>
              <a:t>선두주자들이 현업에서도 사용하는 방식으로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판매 측에서도 이렇게 생성된 </a:t>
            </a:r>
            <a:r>
              <a:rPr lang="en-US" altLang="ko-KR" dirty="0"/>
              <a:t>QR</a:t>
            </a:r>
            <a:r>
              <a:rPr lang="ko-KR" altLang="en-US" dirty="0"/>
              <a:t> 코드를 실제 서비스에 이용하실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https://barcode.tec-it.com/en</a:t>
            </a:r>
          </a:p>
          <a:p>
            <a:endParaRPr lang="en-US" altLang="ko-KR" dirty="0"/>
          </a:p>
          <a:p>
            <a:r>
              <a:rPr lang="en-US" altLang="ko-KR" dirty="0"/>
              <a:t>Block hash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582351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226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외에도 영상 보다가 </a:t>
            </a:r>
            <a:r>
              <a:rPr lang="ko-KR" altLang="en-US" dirty="0" err="1"/>
              <a:t>채팅하기</a:t>
            </a:r>
            <a:r>
              <a:rPr lang="ko-KR" altLang="en-US" dirty="0"/>
              <a:t> 귀찮은데 </a:t>
            </a:r>
            <a:r>
              <a:rPr lang="ko-KR" altLang="en-US" dirty="0" err="1"/>
              <a:t>어떡해라고</a:t>
            </a:r>
            <a:r>
              <a:rPr lang="ko-KR" altLang="en-US" dirty="0"/>
              <a:t> 생각하시는 분을 위한 </a:t>
            </a:r>
            <a:r>
              <a:rPr lang="ko-KR" altLang="en-US" dirty="0" err="1"/>
              <a:t>이모티콘</a:t>
            </a:r>
            <a:r>
              <a:rPr lang="en-US" altLang="ko-KR" dirty="0"/>
              <a:t>, </a:t>
            </a:r>
            <a:r>
              <a:rPr lang="ko-KR" altLang="en-US" dirty="0" err="1"/>
              <a:t>이모지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썸네일이나 프로필 이미지를 </a:t>
            </a:r>
            <a:r>
              <a:rPr lang="en-US" altLang="ko-KR" dirty="0"/>
              <a:t>static</a:t>
            </a:r>
            <a:r>
              <a:rPr lang="ko-KR" altLang="en-US" dirty="0"/>
              <a:t>하게 저장하기 위한 </a:t>
            </a:r>
            <a:r>
              <a:rPr lang="en-US" altLang="ko-KR" dirty="0"/>
              <a:t>Google Cloud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수익</a:t>
            </a:r>
            <a:r>
              <a:rPr lang="en-US" altLang="ko-KR" dirty="0"/>
              <a:t>/</a:t>
            </a:r>
            <a:r>
              <a:rPr lang="ko-KR" altLang="en-US" dirty="0"/>
              <a:t>상용화 기술 구현을 위한 카카오 </a:t>
            </a:r>
            <a:r>
              <a:rPr lang="en-US" altLang="ko-KR" dirty="0"/>
              <a:t>API</a:t>
            </a:r>
            <a:r>
              <a:rPr lang="ko-KR" altLang="en-US" dirty="0"/>
              <a:t>를 통한 결제 모듈 구현을 이미 마치고 적용을 기다리는 상태입니다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30771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화요일 </a:t>
            </a:r>
            <a:r>
              <a:rPr lang="en-US" altLang="ko-KR" dirty="0" err="1"/>
              <a:t>NFTicket</a:t>
            </a:r>
            <a:r>
              <a:rPr lang="en-US" altLang="ko-KR" dirty="0"/>
              <a:t> </a:t>
            </a:r>
            <a:r>
              <a:rPr lang="ko-KR" altLang="en-US" dirty="0"/>
              <a:t>발표 다들 보셨나요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 팀은 특화 </a:t>
            </a:r>
            <a:r>
              <a:rPr lang="ko-KR" altLang="en-US" dirty="0" err="1"/>
              <a:t>팀때</a:t>
            </a:r>
            <a:r>
              <a:rPr lang="ko-KR" altLang="en-US" dirty="0"/>
              <a:t> 메타버스를 만들었었죠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7913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왼쪽에서 보이시는 화면은 저희가 적용할</a:t>
            </a:r>
            <a:endParaRPr lang="en-US" altLang="ko-KR" dirty="0"/>
          </a:p>
          <a:p>
            <a:r>
              <a:rPr lang="ko-KR" altLang="en-US" dirty="0"/>
              <a:t>유튜브 플레이어 포 유니티 </a:t>
            </a:r>
            <a:r>
              <a:rPr lang="ko-KR" altLang="en-US" dirty="0" err="1"/>
              <a:t>어셋입니다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지금 오른쪽 화면에서는 벽이 보이지요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네</a:t>
            </a:r>
            <a:r>
              <a:rPr lang="en-US" altLang="ko-KR" dirty="0"/>
              <a:t>. </a:t>
            </a:r>
            <a:r>
              <a:rPr lang="ko-KR" altLang="en-US" dirty="0" err="1"/>
              <a:t>그런겁니다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58428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01293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외에도 이번에는 </a:t>
            </a:r>
            <a:r>
              <a:rPr lang="en-US" altLang="ko-KR" dirty="0"/>
              <a:t>Photon Free </a:t>
            </a:r>
            <a:r>
              <a:rPr lang="ko-KR" altLang="en-US" dirty="0"/>
              <a:t>버전이 아닌 라이선스 버전이기 때문에 </a:t>
            </a:r>
            <a:endParaRPr lang="en-US" altLang="ko-KR" dirty="0"/>
          </a:p>
          <a:p>
            <a:r>
              <a:rPr lang="ko-KR" altLang="en-US" dirty="0" err="1"/>
              <a:t>매치메이킹</a:t>
            </a:r>
            <a:r>
              <a:rPr lang="ko-KR" altLang="en-US" dirty="0"/>
              <a:t> 서버인 </a:t>
            </a:r>
            <a:r>
              <a:rPr lang="ko-KR" altLang="en-US" dirty="0" err="1"/>
              <a:t>포톤에서</a:t>
            </a:r>
            <a:r>
              <a:rPr lang="ko-KR" altLang="en-US" dirty="0"/>
              <a:t> 할 수 있는 일이 늘었는데요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포톤 보이스를 이용한 왁자지껄 보이스 </a:t>
            </a:r>
            <a:r>
              <a:rPr lang="ko-KR" altLang="en-US" dirty="0" err="1"/>
              <a:t>챗이나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오후 </a:t>
            </a:r>
            <a:r>
              <a:rPr lang="en-US" altLang="ko-KR" dirty="0"/>
              <a:t>10</a:t>
            </a:r>
            <a:r>
              <a:rPr lang="ko-KR" altLang="en-US" dirty="0"/>
              <a:t>시 모여라 상품은 </a:t>
            </a:r>
            <a:r>
              <a:rPr lang="ko-KR" altLang="en-US" dirty="0" err="1"/>
              <a:t>보라뱃지</a:t>
            </a:r>
            <a:r>
              <a:rPr lang="ko-KR" altLang="en-US" dirty="0"/>
              <a:t> 왁자지껄 퀴즈 존</a:t>
            </a:r>
            <a:r>
              <a:rPr lang="en-US" altLang="ko-KR" dirty="0"/>
              <a:t>]</a:t>
            </a:r>
            <a:r>
              <a:rPr lang="ko-KR" altLang="en-US" dirty="0"/>
              <a:t> 등을 기획하고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이거 메타버스는 아직 시작 </a:t>
            </a:r>
            <a:r>
              <a:rPr lang="ko-KR" altLang="en-US" dirty="0" err="1"/>
              <a:t>안한거</a:t>
            </a:r>
            <a:r>
              <a:rPr lang="ko-KR" altLang="en-US" dirty="0"/>
              <a:t> 같은데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시간 내에 하실 수 있겠어 하시는 분들을 위해</a:t>
            </a:r>
            <a:endParaRPr lang="en-US" altLang="ko-KR" dirty="0"/>
          </a:p>
          <a:p>
            <a:r>
              <a:rPr lang="ko-KR" altLang="en-US" dirty="0" err="1"/>
              <a:t>싸피랜드</a:t>
            </a:r>
            <a:r>
              <a:rPr lang="ko-KR" altLang="en-US" dirty="0"/>
              <a:t> 제작기간이 로비 포함하여</a:t>
            </a:r>
            <a:endParaRPr lang="en-US" altLang="ko-KR" dirty="0"/>
          </a:p>
          <a:p>
            <a:r>
              <a:rPr lang="ko-KR" altLang="en-US" dirty="0"/>
              <a:t>투입인원 한 명</a:t>
            </a:r>
            <a:r>
              <a:rPr lang="en-US" altLang="ko-KR" dirty="0"/>
              <a:t>, </a:t>
            </a:r>
            <a:r>
              <a:rPr lang="ko-KR" altLang="en-US" dirty="0"/>
              <a:t>제작기간 이틀이었다는 사실을 고지하면서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주요 기능 소개를 마무리 짓고자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561806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저희 발표 </a:t>
            </a:r>
            <a:r>
              <a:rPr lang="ko-KR" altLang="en-US"/>
              <a:t>마무리 짓고자합니다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94842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92008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3352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싸피에서</a:t>
            </a:r>
            <a:r>
              <a:rPr lang="ko-KR" altLang="en-US" dirty="0"/>
              <a:t> 저희는 많은 것을 배우고 만들어봤죠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언어부터 시작해서 프레임워크</a:t>
            </a:r>
            <a:r>
              <a:rPr lang="en-US" altLang="ko-KR" dirty="0"/>
              <a:t>, </a:t>
            </a:r>
            <a:r>
              <a:rPr lang="ko-KR" altLang="en-US" dirty="0"/>
              <a:t>수 많은 개발 방법과 프로젝트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그렇다면 그렇게 개발자이자 </a:t>
            </a:r>
            <a:r>
              <a:rPr lang="en-US" altLang="ko-KR" dirty="0"/>
              <a:t>Problem Solver</a:t>
            </a:r>
            <a:r>
              <a:rPr lang="ko-KR" altLang="en-US" dirty="0"/>
              <a:t>로 성장하였으니</a:t>
            </a:r>
            <a:endParaRPr lang="en-US" altLang="ko-KR" dirty="0"/>
          </a:p>
          <a:p>
            <a:r>
              <a:rPr lang="ko-KR" altLang="en-US" dirty="0"/>
              <a:t>마지막으로는 우리 자신의 문제 해결을 위한 프로젝트를 </a:t>
            </a:r>
            <a:r>
              <a:rPr lang="ko-KR" altLang="en-US" dirty="0" err="1"/>
              <a:t>만들어보자라는</a:t>
            </a:r>
            <a:r>
              <a:rPr lang="ko-KR" altLang="en-US" dirty="0"/>
              <a:t> 취지로 아이디어를 내어보았습니다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6671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6</a:t>
            </a:r>
            <a:r>
              <a:rPr lang="ko-KR" altLang="en-US" dirty="0"/>
              <a:t>주간 정말로 </a:t>
            </a:r>
            <a:r>
              <a:rPr lang="ko-KR" altLang="en-US" dirty="0" err="1"/>
              <a:t>힘내주신</a:t>
            </a:r>
            <a:r>
              <a:rPr lang="ko-KR" altLang="en-US" dirty="0"/>
              <a:t> 저희 자랑스러운 팀원들입니다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각자의 장점을 살린 도메인에서 활약해 주면서도 추가적인 작업까지 </a:t>
            </a:r>
            <a:r>
              <a:rPr lang="ko-KR" altLang="en-US" dirty="0" err="1"/>
              <a:t>수고해주셨고요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정말로 수고 많으셨고</a:t>
            </a:r>
            <a:r>
              <a:rPr lang="en-US" altLang="ko-KR" dirty="0"/>
              <a:t>, </a:t>
            </a:r>
            <a:r>
              <a:rPr lang="ko-KR" altLang="en-US" dirty="0"/>
              <a:t>이 자리를 빌려 고맙다는 말씀을 전해드리고 싶습니다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672037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6</a:t>
            </a:r>
            <a:r>
              <a:rPr lang="ko-KR" altLang="en-US" dirty="0"/>
              <a:t>주간 정말로 </a:t>
            </a:r>
            <a:r>
              <a:rPr lang="ko-KR" altLang="en-US" dirty="0" err="1"/>
              <a:t>힘내주신</a:t>
            </a:r>
            <a:r>
              <a:rPr lang="ko-KR" altLang="en-US" dirty="0"/>
              <a:t> 저희 자랑스러운 팀원들입니다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각자의 장점을 살린 도메인에서 활약해 주면서도 추가적인 작업까지 </a:t>
            </a:r>
            <a:r>
              <a:rPr lang="ko-KR" altLang="en-US" dirty="0" err="1"/>
              <a:t>수고해주셨고요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정말로 수고 많으셨고</a:t>
            </a:r>
            <a:r>
              <a:rPr lang="en-US" altLang="ko-KR" dirty="0"/>
              <a:t>, </a:t>
            </a:r>
            <a:r>
              <a:rPr lang="ko-KR" altLang="en-US" dirty="0"/>
              <a:t>이 자리를 빌려 고맙다는 말씀을 전해드리고 싶습니다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349292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중에서도 강조하고 싶은 부분이 학습 상황 공유로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팀은 </a:t>
            </a:r>
            <a:r>
              <a:rPr lang="ko-KR" altLang="en-US" dirty="0" err="1"/>
              <a:t>공통때부터의</a:t>
            </a:r>
            <a:r>
              <a:rPr lang="ko-KR" altLang="en-US" dirty="0"/>
              <a:t> 팀원 분들이 대다수인 팀인데요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학습 상황에 대한 내용을 항상 문서화해서 정리하기 때문에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77979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이렇게 기술서도 빵빵 뽑아냅니다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이번에도 있을 예정입니다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788868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6</a:t>
            </a:r>
            <a:r>
              <a:rPr lang="ko-KR" altLang="en-US" dirty="0"/>
              <a:t>주간 정말로 </a:t>
            </a:r>
            <a:r>
              <a:rPr lang="ko-KR" altLang="en-US" dirty="0" err="1"/>
              <a:t>힘내주신</a:t>
            </a:r>
            <a:r>
              <a:rPr lang="ko-KR" altLang="en-US" dirty="0"/>
              <a:t> 저희 자랑스러운 팀원들입니다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각자의 장점을 살린 도메인에서 활약해 주면서도 추가적인 작업까지 </a:t>
            </a:r>
            <a:r>
              <a:rPr lang="ko-KR" altLang="en-US" dirty="0" err="1"/>
              <a:t>수고해주셨고요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정말로 수고 많으셨고</a:t>
            </a:r>
            <a:r>
              <a:rPr lang="en-US" altLang="ko-KR" dirty="0"/>
              <a:t>, </a:t>
            </a:r>
            <a:r>
              <a:rPr lang="ko-KR" altLang="en-US" dirty="0"/>
              <a:t>이 자리를 빌려 고맙다는 말씀을 전해드리고 싶습니다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163111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지금까지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ko-KR" altLang="en-US" dirty="0" err="1">
                <a:latin typeface="+mj-ea"/>
                <a:ea typeface="+mj-ea"/>
              </a:rPr>
              <a:t>사피였습니다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감사합니다</a:t>
            </a:r>
            <a:r>
              <a:rPr lang="en-US" altLang="ko-KR" dirty="0">
                <a:latin typeface="+mj-ea"/>
                <a:ea typeface="+mj-ea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25512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그러면 저희 가볍게 </a:t>
            </a:r>
            <a:r>
              <a:rPr lang="ko-KR" altLang="en-US" dirty="0" err="1">
                <a:latin typeface="+mj-ea"/>
                <a:ea typeface="+mj-ea"/>
              </a:rPr>
              <a:t>질문받으면서</a:t>
            </a:r>
            <a:r>
              <a:rPr lang="ko-KR" altLang="en-US" dirty="0">
                <a:latin typeface="+mj-ea"/>
                <a:ea typeface="+mj-ea"/>
              </a:rPr>
              <a:t> 발표를 종료하고 싶습니다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56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373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ko-KR" altLang="en-US" dirty="0" err="1"/>
              <a:t>해결해야될</a:t>
            </a:r>
            <a:r>
              <a:rPr lang="ko-KR" altLang="en-US" dirty="0"/>
              <a:t> 가장 큰 문제는 무엇일까요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네 바로 </a:t>
            </a:r>
            <a:r>
              <a:rPr lang="ko-KR" altLang="en-US" dirty="0" err="1"/>
              <a:t>취업활동이죠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9783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이어서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우리들의 이야기라고 했죠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발표때는 여러분들이 상대적으로 이입하기 쉽게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같은 </a:t>
            </a:r>
            <a:r>
              <a:rPr lang="ko-KR" altLang="en-US" dirty="0" err="1"/>
              <a:t>싸피인인</a:t>
            </a:r>
            <a:r>
              <a:rPr lang="ko-KR" altLang="en-US" dirty="0"/>
              <a:t> 김거북씨의 시각으로 이번 발표를 </a:t>
            </a:r>
            <a:r>
              <a:rPr lang="ko-KR" altLang="en-US" dirty="0" err="1"/>
              <a:t>들어주셨으면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18981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나온 결론이 </a:t>
            </a:r>
            <a:r>
              <a:rPr lang="en-US" altLang="ko-KR" dirty="0"/>
              <a:t>CS</a:t>
            </a:r>
            <a:r>
              <a:rPr lang="ko-KR" altLang="en-US" dirty="0"/>
              <a:t>와 기술 면접이었습니다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87152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</a:t>
            </a:r>
            <a:r>
              <a:rPr lang="ko-KR" altLang="en-US" dirty="0"/>
              <a:t>란 무엇일까요 여러분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05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24400" y="6310376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43" y="147159"/>
            <a:ext cx="10168128" cy="732424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231012-754C-4003-8501-5872EA3383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3680" y="6153150"/>
            <a:ext cx="16764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3CA0C7-92CF-443D-86E6-9ED9FCC0A3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3680" y="6153150"/>
            <a:ext cx="16764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798D6B4-DC1E-4745-9E7D-62D71276D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0496" y="6478418"/>
            <a:ext cx="2743200" cy="237549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2" r:id="rId3"/>
    <p:sldLayoutId id="2147483727" r:id="rId4"/>
    <p:sldLayoutId id="2147483736" r:id="rId5"/>
    <p:sldLayoutId id="2147483730" r:id="rId6"/>
    <p:sldLayoutId id="2147483731" r:id="rId7"/>
    <p:sldLayoutId id="2147483732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38.png"/><Relationship Id="rId4" Type="http://schemas.openxmlformats.org/officeDocument/2006/relationships/image" Target="../media/image11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jpg"/><Relationship Id="rId4" Type="http://schemas.openxmlformats.org/officeDocument/2006/relationships/image" Target="../media/image136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9320463" y="6092042"/>
            <a:ext cx="2871537" cy="65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A102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5A5D9F-0661-40A9-A97F-DBBA140BFDB4}"/>
              </a:ext>
            </a:extLst>
          </p:cNvPr>
          <p:cNvGrpSpPr/>
          <p:nvPr/>
        </p:nvGrpSpPr>
        <p:grpSpPr>
          <a:xfrm>
            <a:off x="4021882" y="3839154"/>
            <a:ext cx="4214938" cy="450288"/>
            <a:chOff x="4722867" y="3502152"/>
            <a:chExt cx="2746266" cy="372139"/>
          </a:xfrm>
        </p:grpSpPr>
        <p:sp>
          <p:nvSpPr>
            <p:cNvPr id="24" name="모서리가 둥근 직사각형 18">
              <a:extLst>
                <a:ext uri="{FF2B5EF4-FFF2-40B4-BE49-F238E27FC236}">
                  <a16:creationId xmlns:a16="http://schemas.microsoft.com/office/drawing/2014/main" id="{35BEB872-993E-486E-A9F1-85F3C4F63CAC}"/>
                </a:ext>
              </a:extLst>
            </p:cNvPr>
            <p:cNvSpPr/>
            <p:nvPr/>
          </p:nvSpPr>
          <p:spPr>
            <a:xfrm>
              <a:off x="4722867" y="3502152"/>
              <a:ext cx="2746266" cy="3721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8449E8-4578-404D-ADF4-3B527C66331F}"/>
                </a:ext>
              </a:extLst>
            </p:cNvPr>
            <p:cNvSpPr txBox="1"/>
            <p:nvPr/>
          </p:nvSpPr>
          <p:spPr>
            <a:xfrm>
              <a:off x="4722867" y="3548323"/>
              <a:ext cx="2746266" cy="27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 / </a:t>
              </a:r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 면접 학습 서비스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908BC37-7C6D-458A-9081-96A1005C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21" y="1787216"/>
            <a:ext cx="5013158" cy="21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CS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5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과목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둥근 모서리 9">
            <a:extLst>
              <a:ext uri="{FF2B5EF4-FFF2-40B4-BE49-F238E27FC236}">
                <a16:creationId xmlns:a16="http://schemas.microsoft.com/office/drawing/2014/main" id="{D2B41F6C-EF16-4482-88D8-76C77287EA0E}"/>
              </a:ext>
            </a:extLst>
          </p:cNvPr>
          <p:cNvSpPr/>
          <p:nvPr/>
        </p:nvSpPr>
        <p:spPr>
          <a:xfrm>
            <a:off x="1400770" y="2185294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구조</a:t>
            </a:r>
          </a:p>
        </p:txBody>
      </p:sp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D02EB4D5-5F2F-4620-89CA-9ED454A8ADE2}"/>
              </a:ext>
            </a:extLst>
          </p:cNvPr>
          <p:cNvSpPr/>
          <p:nvPr/>
        </p:nvSpPr>
        <p:spPr>
          <a:xfrm>
            <a:off x="1400770" y="3232042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체제론</a:t>
            </a:r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FBCE7939-942B-45E9-9EE7-51164F970B20}"/>
              </a:ext>
            </a:extLst>
          </p:cNvPr>
          <p:cNvSpPr/>
          <p:nvPr/>
        </p:nvSpPr>
        <p:spPr>
          <a:xfrm>
            <a:off x="1400770" y="4374301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구조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B5637D7A-C3E8-4E32-BA70-AF0F6B0906EB}"/>
              </a:ext>
            </a:extLst>
          </p:cNvPr>
          <p:cNvSpPr/>
          <p:nvPr/>
        </p:nvSpPr>
        <p:spPr>
          <a:xfrm>
            <a:off x="5960738" y="2185294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</a:t>
            </a:r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151ED35E-DA1A-49A1-889C-C97638303266}"/>
              </a:ext>
            </a:extLst>
          </p:cNvPr>
          <p:cNvSpPr/>
          <p:nvPr/>
        </p:nvSpPr>
        <p:spPr>
          <a:xfrm>
            <a:off x="5960738" y="3232042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</a:t>
            </a:r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id="{DFCE9382-6599-498B-B47B-0E0C15B07810}"/>
              </a:ext>
            </a:extLst>
          </p:cNvPr>
          <p:cNvSpPr/>
          <p:nvPr/>
        </p:nvSpPr>
        <p:spPr>
          <a:xfrm>
            <a:off x="5960738" y="4374301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205311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CS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아는자가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대접받는다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기술면접이 힘든 회사일수록 대우 받는다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4F2CD-B81D-4D76-BF25-B67D8F9A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79" y="2524604"/>
            <a:ext cx="5582181" cy="3077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0DC434-2F68-40DA-B9AC-EE3C0428F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348" y="4533386"/>
            <a:ext cx="2054000" cy="966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11C398-6F8D-49D2-AD66-9C8CFC358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40" y="3429000"/>
            <a:ext cx="2465972" cy="2465972"/>
          </a:xfrm>
          <a:prstGeom prst="rect">
            <a:avLst/>
          </a:prstGeom>
        </p:spPr>
      </p:pic>
      <p:sp>
        <p:nvSpPr>
          <p:cNvPr id="10" name="눈물 방울 9">
            <a:extLst>
              <a:ext uri="{FF2B5EF4-FFF2-40B4-BE49-F238E27FC236}">
                <a16:creationId xmlns:a16="http://schemas.microsoft.com/office/drawing/2014/main" id="{29C17517-63FC-4B1E-AF2E-6E0540CCC411}"/>
              </a:ext>
            </a:extLst>
          </p:cNvPr>
          <p:cNvSpPr/>
          <p:nvPr/>
        </p:nvSpPr>
        <p:spPr>
          <a:xfrm rot="18900000">
            <a:off x="2372365" y="4117022"/>
            <a:ext cx="294926" cy="293427"/>
          </a:xfrm>
          <a:prstGeom prst="teardrop">
            <a:avLst>
              <a:gd name="adj" fmla="val 1132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6132AA8B-B625-4861-9447-CB81D5D2F98A}"/>
              </a:ext>
            </a:extLst>
          </p:cNvPr>
          <p:cNvSpPr/>
          <p:nvPr/>
        </p:nvSpPr>
        <p:spPr>
          <a:xfrm>
            <a:off x="2887579" y="2543477"/>
            <a:ext cx="2677316" cy="1608706"/>
          </a:xfrm>
          <a:prstGeom prst="wedgeEllipseCallout">
            <a:avLst>
              <a:gd name="adj1" fmla="val 46530"/>
              <a:gd name="adj2" fmla="val 6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 CS?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22741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CS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아는자가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대접받는다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기술면접이 힘든 회사일수록 대우 받는다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4F2CD-B81D-4D76-BF25-B67D8F9A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79" y="2524604"/>
            <a:ext cx="5582181" cy="3077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0DC434-2F68-40DA-B9AC-EE3C0428F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348" y="4533386"/>
            <a:ext cx="2054000" cy="966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11C398-6F8D-49D2-AD66-9C8CFC358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40" y="3429000"/>
            <a:ext cx="2465972" cy="2465972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862EE919-0FD3-41A3-9A88-3287FC464A12}"/>
              </a:ext>
            </a:extLst>
          </p:cNvPr>
          <p:cNvSpPr/>
          <p:nvPr/>
        </p:nvSpPr>
        <p:spPr>
          <a:xfrm>
            <a:off x="2887579" y="2543477"/>
            <a:ext cx="2677316" cy="1608706"/>
          </a:xfrm>
          <a:prstGeom prst="wedgeEllipseCallout">
            <a:avLst>
              <a:gd name="adj1" fmla="val 46530"/>
              <a:gd name="adj2" fmla="val 6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51D6A-0B05-4F1E-B6B9-AE636C1C3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662" y="2653363"/>
            <a:ext cx="694467" cy="694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842692-0385-4F0C-9A07-12EC152C1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919" y="2653363"/>
            <a:ext cx="694467" cy="6944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B6AAF2-5F6F-4670-8894-E4F22D04C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177" y="2653363"/>
            <a:ext cx="694467" cy="6944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233901-BD37-4D8E-81BE-5EF7C61D3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054" y="3298186"/>
            <a:ext cx="694467" cy="6944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3667A5-C5C6-4F92-BCD5-3558580D7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311" y="3298186"/>
            <a:ext cx="694467" cy="6944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506F2A-787E-4C0E-97D9-DDEDE49A9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569" y="3298186"/>
            <a:ext cx="694467" cy="6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면접 예상질문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검색하면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나오는 것은 다량의 티스토리와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3A9C73-E58C-45F1-9352-62299F8005C8}"/>
              </a:ext>
            </a:extLst>
          </p:cNvPr>
          <p:cNvCxnSpPr/>
          <p:nvPr/>
        </p:nvCxnSpPr>
        <p:spPr>
          <a:xfrm>
            <a:off x="6631567" y="2646943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050BF5A-BC57-47B2-AE52-876A8F42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68" y="2724455"/>
            <a:ext cx="3257550" cy="3152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039C7B-FBA7-412F-B6B1-CC017416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72" y="2703570"/>
            <a:ext cx="3768518" cy="3194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5A1404-9F17-41D6-AB5D-24F497022552}"/>
              </a:ext>
            </a:extLst>
          </p:cNvPr>
          <p:cNvGrpSpPr/>
          <p:nvPr/>
        </p:nvGrpSpPr>
        <p:grpSpPr>
          <a:xfrm>
            <a:off x="533764" y="4734670"/>
            <a:ext cx="1407193" cy="1407193"/>
            <a:chOff x="847940" y="3429000"/>
            <a:chExt cx="2465972" cy="24659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F3ED54-C0D3-42E3-93FC-A326500F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940" y="3429000"/>
              <a:ext cx="2465972" cy="2465972"/>
            </a:xfrm>
            <a:prstGeom prst="rect">
              <a:avLst/>
            </a:prstGeom>
          </p:spPr>
        </p:pic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F584606B-6D51-40F8-A6B6-7C4A513383F4}"/>
                </a:ext>
              </a:extLst>
            </p:cNvPr>
            <p:cNvSpPr/>
            <p:nvPr/>
          </p:nvSpPr>
          <p:spPr>
            <a:xfrm rot="18900000">
              <a:off x="2372365" y="4117022"/>
              <a:ext cx="294926" cy="293427"/>
            </a:xfrm>
            <a:prstGeom prst="teardrop">
              <a:avLst>
                <a:gd name="adj" fmla="val 11321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441E341-F782-45F5-9E10-5413E2A5F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899" y="3314006"/>
            <a:ext cx="2213768" cy="4940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5D743E-677A-4854-8661-3479F8431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517" y="4051848"/>
            <a:ext cx="2213768" cy="4940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169F2B-A2CB-4649-B75B-F9C6232EA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622" y="4826877"/>
            <a:ext cx="2213768" cy="4940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19AC02-D725-4D5D-A779-4A43870C7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0608" y="3398226"/>
            <a:ext cx="1079635" cy="10796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F8C826-F001-448C-9093-5B74A00D1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147" y="2493066"/>
            <a:ext cx="1079635" cy="10796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F948C11-B7CB-441D-99B3-8414180CA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2512" y="4321725"/>
            <a:ext cx="1079635" cy="10796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13BAB53-1650-4F75-B695-5E9B99ED0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3508" y="5028984"/>
            <a:ext cx="1079635" cy="107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꾸준한 학습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취업을 위한 첫번째 장벽인 코딩 테스트를 위한 꾸준한 학습 환경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그런데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... CS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기술 면접은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1F68D-125E-4C79-BF29-3881C80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82" y="2329192"/>
            <a:ext cx="8883529" cy="3072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711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305797" y="4219098"/>
            <a:ext cx="7580406" cy="1741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Computer Science Academy For Youth</a:t>
            </a:r>
          </a:p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컨셉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개발자를 위한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 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면접 교육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</a:p>
          <a:p>
            <a:pPr marL="0" indent="0" algn="ctr" latinLnBrk="1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심볼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???</a:t>
            </a:r>
          </a:p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테마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Color] </a:t>
            </a:r>
            <a:r>
              <a:rPr lang="en-US" sz="1600" dirty="0"/>
              <a:t>#008ED0(</a:t>
            </a:r>
            <a:r>
              <a:rPr lang="ko-KR" altLang="en-US" sz="1600" dirty="0"/>
              <a:t>메인</a:t>
            </a:r>
            <a:r>
              <a:rPr lang="en-US" sz="1600" dirty="0"/>
              <a:t>)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600" dirty="0"/>
              <a:t>#84C2EA(</a:t>
            </a:r>
            <a:r>
              <a:rPr lang="ko-KR" altLang="en-US" sz="1600" dirty="0"/>
              <a:t>배경</a:t>
            </a:r>
            <a:r>
              <a:rPr lang="en-US" sz="1600" dirty="0"/>
              <a:t>)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600" dirty="0"/>
              <a:t>#009859(</a:t>
            </a:r>
            <a:r>
              <a:rPr lang="ko-KR" altLang="en-US" sz="1600" dirty="0"/>
              <a:t>서브</a:t>
            </a:r>
            <a:r>
              <a:rPr lang="en-US" sz="1600" dirty="0"/>
              <a:t>)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0727" y="1473011"/>
            <a:ext cx="821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“CSS(CS Study) is Awesome”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i="1" dirty="0">
              <a:solidFill>
                <a:srgbClr val="5B5C9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9CF24-C61A-42D4-B651-9BB5CBA8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46" y="2062205"/>
            <a:ext cx="3352800" cy="14097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A9E5750-BABC-4894-A9C1-F3CB77204873}"/>
              </a:ext>
            </a:extLst>
          </p:cNvPr>
          <p:cNvSpPr/>
          <p:nvPr/>
        </p:nvSpPr>
        <p:spPr>
          <a:xfrm>
            <a:off x="7250173" y="2139436"/>
            <a:ext cx="1093876" cy="1093876"/>
          </a:xfrm>
          <a:prstGeom prst="ellipse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CF445A-BAC5-4042-A02C-DB03709DF68C}"/>
              </a:ext>
            </a:extLst>
          </p:cNvPr>
          <p:cNvSpPr/>
          <p:nvPr/>
        </p:nvSpPr>
        <p:spPr>
          <a:xfrm>
            <a:off x="7740210" y="2139436"/>
            <a:ext cx="1093876" cy="1093876"/>
          </a:xfrm>
          <a:prstGeom prst="ellipse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101B3B-17B0-4951-829E-4865E26C2BA6}"/>
              </a:ext>
            </a:extLst>
          </p:cNvPr>
          <p:cNvSpPr/>
          <p:nvPr/>
        </p:nvSpPr>
        <p:spPr>
          <a:xfrm>
            <a:off x="8230247" y="2139436"/>
            <a:ext cx="1093876" cy="1093876"/>
          </a:xfrm>
          <a:prstGeom prst="ellipse">
            <a:avLst/>
          </a:prstGeom>
          <a:solidFill>
            <a:srgbClr val="00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55836C99-DD94-43CF-ABB5-CE1FE68952FB}"/>
              </a:ext>
            </a:extLst>
          </p:cNvPr>
          <p:cNvSpPr/>
          <p:nvPr/>
        </p:nvSpPr>
        <p:spPr>
          <a:xfrm>
            <a:off x="2989519" y="3337273"/>
            <a:ext cx="6212962" cy="68160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우리들의 이야기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3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소개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81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12D046FC-5CAE-4C21-95C5-558652ADDED0}"/>
              </a:ext>
            </a:extLst>
          </p:cNvPr>
          <p:cNvSpPr/>
          <p:nvPr/>
        </p:nvSpPr>
        <p:spPr>
          <a:xfrm>
            <a:off x="832532" y="1088110"/>
            <a:ext cx="7196741" cy="4883513"/>
          </a:xfrm>
          <a:custGeom>
            <a:avLst/>
            <a:gdLst>
              <a:gd name="connsiteX0" fmla="*/ 494279 w 7196741"/>
              <a:gd name="connsiteY0" fmla="*/ 0 h 4883513"/>
              <a:gd name="connsiteX1" fmla="*/ 6702462 w 7196741"/>
              <a:gd name="connsiteY1" fmla="*/ 0 h 4883513"/>
              <a:gd name="connsiteX2" fmla="*/ 7196741 w 7196741"/>
              <a:gd name="connsiteY2" fmla="*/ 494279 h 4883513"/>
              <a:gd name="connsiteX3" fmla="*/ 7196741 w 7196741"/>
              <a:gd name="connsiteY3" fmla="*/ 535937 h 4883513"/>
              <a:gd name="connsiteX4" fmla="*/ 7196741 w 7196741"/>
              <a:gd name="connsiteY4" fmla="*/ 2471337 h 4883513"/>
              <a:gd name="connsiteX5" fmla="*/ 7196741 w 7196741"/>
              <a:gd name="connsiteY5" fmla="*/ 4471419 h 4883513"/>
              <a:gd name="connsiteX6" fmla="*/ 6784647 w 7196741"/>
              <a:gd name="connsiteY6" fmla="*/ 4883513 h 4883513"/>
              <a:gd name="connsiteX7" fmla="*/ 5713889 w 7196741"/>
              <a:gd name="connsiteY7" fmla="*/ 4883513 h 4883513"/>
              <a:gd name="connsiteX8" fmla="*/ 5301795 w 7196741"/>
              <a:gd name="connsiteY8" fmla="*/ 4471419 h 4883513"/>
              <a:gd name="connsiteX9" fmla="*/ 5301795 w 7196741"/>
              <a:gd name="connsiteY9" fmla="*/ 2965616 h 4883513"/>
              <a:gd name="connsiteX10" fmla="*/ 494279 w 7196741"/>
              <a:gd name="connsiteY10" fmla="*/ 2965616 h 4883513"/>
              <a:gd name="connsiteX11" fmla="*/ 0 w 7196741"/>
              <a:gd name="connsiteY11" fmla="*/ 2471337 h 4883513"/>
              <a:gd name="connsiteX12" fmla="*/ 0 w 7196741"/>
              <a:gd name="connsiteY12" fmla="*/ 494279 h 4883513"/>
              <a:gd name="connsiteX13" fmla="*/ 494279 w 7196741"/>
              <a:gd name="connsiteY13" fmla="*/ 0 h 488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96741" h="4883513">
                <a:moveTo>
                  <a:pt x="494279" y="0"/>
                </a:moveTo>
                <a:lnTo>
                  <a:pt x="6702462" y="0"/>
                </a:lnTo>
                <a:cubicBezTo>
                  <a:pt x="6975445" y="0"/>
                  <a:pt x="7196741" y="221296"/>
                  <a:pt x="7196741" y="494279"/>
                </a:cubicBezTo>
                <a:lnTo>
                  <a:pt x="7196741" y="535937"/>
                </a:lnTo>
                <a:lnTo>
                  <a:pt x="7196741" y="2471337"/>
                </a:lnTo>
                <a:lnTo>
                  <a:pt x="7196741" y="4471419"/>
                </a:lnTo>
                <a:cubicBezTo>
                  <a:pt x="7196741" y="4699012"/>
                  <a:pt x="7012240" y="4883513"/>
                  <a:pt x="6784647" y="4883513"/>
                </a:cubicBezTo>
                <a:lnTo>
                  <a:pt x="5713889" y="4883513"/>
                </a:lnTo>
                <a:cubicBezTo>
                  <a:pt x="5486296" y="4883513"/>
                  <a:pt x="5301795" y="4699012"/>
                  <a:pt x="5301795" y="4471419"/>
                </a:cubicBezTo>
                <a:lnTo>
                  <a:pt x="5301795" y="2965616"/>
                </a:lnTo>
                <a:lnTo>
                  <a:pt x="494279" y="2965616"/>
                </a:lnTo>
                <a:cubicBezTo>
                  <a:pt x="221296" y="2965616"/>
                  <a:pt x="0" y="2744320"/>
                  <a:pt x="0" y="2471337"/>
                </a:cubicBezTo>
                <a:lnTo>
                  <a:pt x="0" y="494279"/>
                </a:lnTo>
                <a:cubicBezTo>
                  <a:pt x="0" y="221296"/>
                  <a:pt x="221296" y="0"/>
                  <a:pt x="494279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3533CC4-15D6-4E5E-88A8-1E74F0DEFA4A}"/>
              </a:ext>
            </a:extLst>
          </p:cNvPr>
          <p:cNvSpPr/>
          <p:nvPr/>
        </p:nvSpPr>
        <p:spPr>
          <a:xfrm>
            <a:off x="8387967" y="1567660"/>
            <a:ext cx="2878500" cy="2557666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703944F-CC7F-441E-8C96-9C099FF77270}"/>
              </a:ext>
            </a:extLst>
          </p:cNvPr>
          <p:cNvSpPr/>
          <p:nvPr/>
        </p:nvSpPr>
        <p:spPr>
          <a:xfrm>
            <a:off x="3178088" y="4505024"/>
            <a:ext cx="2784919" cy="1430503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E7795F5F-1028-4249-82BE-62F4E3BBA177}"/>
              </a:ext>
            </a:extLst>
          </p:cNvPr>
          <p:cNvSpPr/>
          <p:nvPr/>
        </p:nvSpPr>
        <p:spPr>
          <a:xfrm>
            <a:off x="1245260" y="1529551"/>
            <a:ext cx="2878500" cy="2412456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D14785C-77EF-4F31-B736-437927E994A9}"/>
              </a:ext>
            </a:extLst>
          </p:cNvPr>
          <p:cNvSpPr/>
          <p:nvPr/>
        </p:nvSpPr>
        <p:spPr>
          <a:xfrm>
            <a:off x="8373728" y="4561328"/>
            <a:ext cx="2878500" cy="1410295"/>
          </a:xfrm>
          <a:prstGeom prst="round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7E1FF6D-825D-4D59-81E4-277798FB1FF4}"/>
              </a:ext>
            </a:extLst>
          </p:cNvPr>
          <p:cNvSpPr/>
          <p:nvPr/>
        </p:nvSpPr>
        <p:spPr>
          <a:xfrm>
            <a:off x="1467854" y="1281309"/>
            <a:ext cx="1589661" cy="2712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02A9C98-3D81-4D85-906E-8B2816CEC8E6}"/>
              </a:ext>
            </a:extLst>
          </p:cNvPr>
          <p:cNvSpPr/>
          <p:nvPr/>
        </p:nvSpPr>
        <p:spPr>
          <a:xfrm>
            <a:off x="8755078" y="1281309"/>
            <a:ext cx="1589661" cy="2712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E818BC1D-6031-4684-93C6-9A32587B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39" y="1746355"/>
            <a:ext cx="565129" cy="637890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103C911-92B2-42D6-9D71-978208A8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558" y="1539643"/>
            <a:ext cx="953344" cy="95334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DDCF0B6-BC76-4E60-8FA8-908710888D0A}"/>
              </a:ext>
            </a:extLst>
          </p:cNvPr>
          <p:cNvSpPr/>
          <p:nvPr/>
        </p:nvSpPr>
        <p:spPr>
          <a:xfrm>
            <a:off x="8673201" y="4282754"/>
            <a:ext cx="1589661" cy="27121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Tools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5ABE2F05-F975-4A5C-8A73-47E9030CF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144" y="2868777"/>
            <a:ext cx="831798" cy="714566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613A6F9-1949-4064-87DC-AE72108937B2}"/>
              </a:ext>
            </a:extLst>
          </p:cNvPr>
          <p:cNvSpPr/>
          <p:nvPr/>
        </p:nvSpPr>
        <p:spPr>
          <a:xfrm>
            <a:off x="3441873" y="4200608"/>
            <a:ext cx="1589661" cy="2712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7E3F3015-D56F-46C8-805C-E8686E29D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773" y="4734928"/>
            <a:ext cx="696071" cy="696071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C73B6D73-FC85-4C9C-B1D9-6BE0B647F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011" y="4844256"/>
            <a:ext cx="1097788" cy="44235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E4188478-60B1-4E92-A5A4-13F24D36A665}"/>
              </a:ext>
            </a:extLst>
          </p:cNvPr>
          <p:cNvSpPr txBox="1"/>
          <p:nvPr/>
        </p:nvSpPr>
        <p:spPr>
          <a:xfrm>
            <a:off x="4530737" y="5323050"/>
            <a:ext cx="134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Kakaopay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5CCF6E9-51A7-4CB7-9E4F-36C451D65ECD}"/>
              </a:ext>
            </a:extLst>
          </p:cNvPr>
          <p:cNvSpPr txBox="1"/>
          <p:nvPr/>
        </p:nvSpPr>
        <p:spPr>
          <a:xfrm>
            <a:off x="3252060" y="5360869"/>
            <a:ext cx="134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OAuth 2.0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254C2F9-771A-4330-82EF-12A5C249A15B}"/>
              </a:ext>
            </a:extLst>
          </p:cNvPr>
          <p:cNvGrpSpPr/>
          <p:nvPr/>
        </p:nvGrpSpPr>
        <p:grpSpPr>
          <a:xfrm>
            <a:off x="9812081" y="4749017"/>
            <a:ext cx="1330279" cy="1180254"/>
            <a:chOff x="8651503" y="4561449"/>
            <a:chExt cx="1330279" cy="1180254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4F3A67D7-7CD0-44C7-8E50-C979EB978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0786" y="4561449"/>
              <a:ext cx="876408" cy="911021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D24A0C3-C78D-4B06-A15C-FEC631898D2F}"/>
                </a:ext>
              </a:extLst>
            </p:cNvPr>
            <p:cNvSpPr txBox="1"/>
            <p:nvPr/>
          </p:nvSpPr>
          <p:spPr>
            <a:xfrm>
              <a:off x="8651503" y="5403149"/>
              <a:ext cx="1330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Jira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F2C0280F-358C-4D4A-A9FD-C10724F40866}"/>
              </a:ext>
            </a:extLst>
          </p:cNvPr>
          <p:cNvSpPr txBox="1"/>
          <p:nvPr/>
        </p:nvSpPr>
        <p:spPr>
          <a:xfrm>
            <a:off x="8525792" y="3607457"/>
            <a:ext cx="1145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Redis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A9B7EED-CFE2-48D4-A596-58561F3F1A93}"/>
              </a:ext>
            </a:extLst>
          </p:cNvPr>
          <p:cNvSpPr txBox="1"/>
          <p:nvPr/>
        </p:nvSpPr>
        <p:spPr>
          <a:xfrm>
            <a:off x="9780776" y="2302039"/>
            <a:ext cx="129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Maria DB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B2C9DD-86C0-47C5-8191-C145EF18A21B}"/>
              </a:ext>
            </a:extLst>
          </p:cNvPr>
          <p:cNvSpPr txBox="1"/>
          <p:nvPr/>
        </p:nvSpPr>
        <p:spPr>
          <a:xfrm>
            <a:off x="8483644" y="2350908"/>
            <a:ext cx="129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RDS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DB637F8-6B21-426A-83BB-D5622D1D4A81}"/>
              </a:ext>
            </a:extLst>
          </p:cNvPr>
          <p:cNvGrpSpPr/>
          <p:nvPr/>
        </p:nvGrpSpPr>
        <p:grpSpPr>
          <a:xfrm>
            <a:off x="4207249" y="2434703"/>
            <a:ext cx="498975" cy="116567"/>
            <a:chOff x="3876611" y="2457668"/>
            <a:chExt cx="682706" cy="95484"/>
          </a:xfrm>
        </p:grpSpPr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98338AB6-B7F0-4EDF-9A8D-3E84335125B9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7CAF580F-B963-4A2F-AA1D-2205BB453C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C01683-4B5B-43AD-8B26-AD00D49BDD62}"/>
              </a:ext>
            </a:extLst>
          </p:cNvPr>
          <p:cNvGrpSpPr/>
          <p:nvPr/>
        </p:nvGrpSpPr>
        <p:grpSpPr>
          <a:xfrm>
            <a:off x="7787366" y="2434703"/>
            <a:ext cx="498975" cy="116567"/>
            <a:chOff x="3876611" y="2457668"/>
            <a:chExt cx="682706" cy="95484"/>
          </a:xfrm>
        </p:grpSpPr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CD330BEA-FB55-41F8-BDF3-FC7B203F9436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DE47459D-9160-4F50-834F-70565779A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3E9912C9-F9FC-45A5-B66F-7718A9AB5EA3}"/>
              </a:ext>
            </a:extLst>
          </p:cNvPr>
          <p:cNvSpPr/>
          <p:nvPr/>
        </p:nvSpPr>
        <p:spPr>
          <a:xfrm>
            <a:off x="6407025" y="4409580"/>
            <a:ext cx="1425333" cy="1398753"/>
          </a:xfrm>
          <a:prstGeom prst="roundRect">
            <a:avLst/>
          </a:prstGeom>
          <a:noFill/>
          <a:ln w="28575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51587AA-E9FB-4D8C-954F-903C7DBC06D8}"/>
              </a:ext>
            </a:extLst>
          </p:cNvPr>
          <p:cNvSpPr/>
          <p:nvPr/>
        </p:nvSpPr>
        <p:spPr>
          <a:xfrm>
            <a:off x="6597197" y="4137558"/>
            <a:ext cx="987054" cy="271210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C48EB4F9-C250-4E1F-80D8-2612DB2B4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1973" y="4619071"/>
            <a:ext cx="912887" cy="815078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58780E19-B31F-48A7-9C76-703A18D4B118}"/>
              </a:ext>
            </a:extLst>
          </p:cNvPr>
          <p:cNvSpPr txBox="1"/>
          <p:nvPr/>
        </p:nvSpPr>
        <p:spPr>
          <a:xfrm>
            <a:off x="6407025" y="5454450"/>
            <a:ext cx="133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EBC2E3C-8A98-4249-B600-755C60AB6401}"/>
              </a:ext>
            </a:extLst>
          </p:cNvPr>
          <p:cNvSpPr txBox="1"/>
          <p:nvPr/>
        </p:nvSpPr>
        <p:spPr>
          <a:xfrm>
            <a:off x="7156526" y="615592"/>
            <a:ext cx="1506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EC2</a:t>
            </a: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38DC164C-716E-45E9-9493-1A81863E2C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9215" y="654583"/>
            <a:ext cx="608585" cy="736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D518C7-39B9-406B-A076-42DFAD7B2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2680" y="1693855"/>
            <a:ext cx="921178" cy="92117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B6DDAA7-6935-4B26-AC41-3948FDDA42CD}"/>
              </a:ext>
            </a:extLst>
          </p:cNvPr>
          <p:cNvSpPr txBox="1"/>
          <p:nvPr/>
        </p:nvSpPr>
        <p:spPr>
          <a:xfrm>
            <a:off x="2754175" y="2501556"/>
            <a:ext cx="145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Styled-</a:t>
            </a:r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Components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C54CBE19-58B3-4635-B2C3-FE05D5206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7880" y="1842446"/>
            <a:ext cx="650541" cy="65054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68F5E8EE-C6D3-4151-8A58-B1F476FBF9C1}"/>
              </a:ext>
            </a:extLst>
          </p:cNvPr>
          <p:cNvSpPr txBox="1"/>
          <p:nvPr/>
        </p:nvSpPr>
        <p:spPr>
          <a:xfrm>
            <a:off x="1355378" y="2444589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886ADBC9-8FB1-4D28-8C47-E9DAB97243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0867" y="3018223"/>
            <a:ext cx="515755" cy="515755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579A8A52-B5D9-41DD-8820-F22417870C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04926" y="3018223"/>
            <a:ext cx="523220" cy="523220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31FDD8D0-49B1-4F50-9D10-49969C6549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69482" y="3167092"/>
            <a:ext cx="804317" cy="335132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EA568B21-BC25-4EDA-A6FC-D98F08A118B6}"/>
              </a:ext>
            </a:extLst>
          </p:cNvPr>
          <p:cNvSpPr txBox="1"/>
          <p:nvPr/>
        </p:nvSpPr>
        <p:spPr>
          <a:xfrm>
            <a:off x="1896025" y="3603082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Photon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EEBCD4D-B804-4045-BF84-A8DDD106D5CB}"/>
              </a:ext>
            </a:extLst>
          </p:cNvPr>
          <p:cNvSpPr txBox="1"/>
          <p:nvPr/>
        </p:nvSpPr>
        <p:spPr>
          <a:xfrm>
            <a:off x="1053931" y="3603082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9F7601A-8205-468E-BBE8-4F755D44316F}"/>
              </a:ext>
            </a:extLst>
          </p:cNvPr>
          <p:cNvSpPr txBox="1"/>
          <p:nvPr/>
        </p:nvSpPr>
        <p:spPr>
          <a:xfrm>
            <a:off x="2738750" y="3603082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904C637-B845-4D8B-8A01-66BEF6F00DA3}"/>
              </a:ext>
            </a:extLst>
          </p:cNvPr>
          <p:cNvSpPr txBox="1"/>
          <p:nvPr/>
        </p:nvSpPr>
        <p:spPr>
          <a:xfrm>
            <a:off x="8748300" y="5620164"/>
            <a:ext cx="117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</a:t>
            </a: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3FC15A4F-65AD-4DDB-BC69-D574624317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83644" y="4798197"/>
            <a:ext cx="1666974" cy="9110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263660-D36A-4A13-9331-322DA7AE62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152" y="1855677"/>
            <a:ext cx="648448" cy="648448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AE19DF60-75A0-4543-8C35-E55C50847379}"/>
              </a:ext>
            </a:extLst>
          </p:cNvPr>
          <p:cNvSpPr txBox="1"/>
          <p:nvPr/>
        </p:nvSpPr>
        <p:spPr>
          <a:xfrm>
            <a:off x="2189543" y="2492412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Recoil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C52DBC6-F81F-4951-B837-BBBC7B15A66D}"/>
              </a:ext>
            </a:extLst>
          </p:cNvPr>
          <p:cNvGrpSpPr/>
          <p:nvPr/>
        </p:nvGrpSpPr>
        <p:grpSpPr>
          <a:xfrm>
            <a:off x="4198886" y="1396837"/>
            <a:ext cx="3496227" cy="2308710"/>
            <a:chOff x="4198886" y="1276517"/>
            <a:chExt cx="3496227" cy="2308710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AD848805-3444-48A1-975B-0ED87767B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94984" y="1896047"/>
              <a:ext cx="846319" cy="85102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68E1E5D-1337-47AD-B8FA-60FE61E53BAB}"/>
                </a:ext>
              </a:extLst>
            </p:cNvPr>
            <p:cNvSpPr txBox="1"/>
            <p:nvPr/>
          </p:nvSpPr>
          <p:spPr>
            <a:xfrm>
              <a:off x="6149302" y="2553118"/>
              <a:ext cx="1492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Dependency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81361A-2DE5-4EEC-A93A-7BD05CE373A4}"/>
                </a:ext>
              </a:extLst>
            </p:cNvPr>
            <p:cNvSpPr txBox="1"/>
            <p:nvPr/>
          </p:nvSpPr>
          <p:spPr>
            <a:xfrm>
              <a:off x="4198886" y="3246673"/>
              <a:ext cx="1330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Cloud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2C87B20-73C8-4D51-950F-A6E5F834B26A}"/>
                </a:ext>
              </a:extLst>
            </p:cNvPr>
            <p:cNvSpPr/>
            <p:nvPr/>
          </p:nvSpPr>
          <p:spPr>
            <a:xfrm>
              <a:off x="4816613" y="1549875"/>
              <a:ext cx="2878500" cy="1605674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6C4C1B5-F71C-498D-9DF8-99BDF1345270}"/>
                </a:ext>
              </a:extLst>
            </p:cNvPr>
            <p:cNvSpPr/>
            <p:nvPr/>
          </p:nvSpPr>
          <p:spPr>
            <a:xfrm>
              <a:off x="5069503" y="1281309"/>
              <a:ext cx="1589661" cy="27121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Back-End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A688E6E-7FA1-45B6-8A5B-41302187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88163" y="1276517"/>
              <a:ext cx="1261103" cy="1261103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FFFE5D3-9CB4-4159-AAF3-BC6224246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64119" y="1985507"/>
              <a:ext cx="651287" cy="651287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388FA1A-1F95-49DF-8AF3-B35BE05EF26C}"/>
                </a:ext>
              </a:extLst>
            </p:cNvPr>
            <p:cNvSpPr txBox="1"/>
            <p:nvPr/>
          </p:nvSpPr>
          <p:spPr>
            <a:xfrm>
              <a:off x="4838786" y="2502685"/>
              <a:ext cx="1330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Spring</a:t>
              </a: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A40E87FB-2983-443E-BEA8-E319032E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645294" y="1541431"/>
              <a:ext cx="1748578" cy="120735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D3DA3A0-E426-44EF-A0B4-2EDFE4D1A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13034" y="2502685"/>
              <a:ext cx="941756" cy="9417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FC5C94D-3EB1-4370-AA05-5606A45FFB9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00435" y="4545844"/>
            <a:ext cx="894772" cy="894772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FE141BC8-7BD2-4C14-A3ED-1A8991753F4F}"/>
              </a:ext>
            </a:extLst>
          </p:cNvPr>
          <p:cNvSpPr txBox="1"/>
          <p:nvPr/>
        </p:nvSpPr>
        <p:spPr>
          <a:xfrm>
            <a:off x="1388129" y="5346044"/>
            <a:ext cx="133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Native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21404CE-C23E-4AEF-B8B9-7EBDC238C1C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29518" y="2612900"/>
            <a:ext cx="807513" cy="97787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27ACDCBD-90BA-4841-8D43-F2AFB4A9DA06}"/>
              </a:ext>
            </a:extLst>
          </p:cNvPr>
          <p:cNvSpPr txBox="1"/>
          <p:nvPr/>
        </p:nvSpPr>
        <p:spPr>
          <a:xfrm>
            <a:off x="9780776" y="3748205"/>
            <a:ext cx="129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S3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C84B1E-2D49-4E54-9281-6C65177ABB71}"/>
              </a:ext>
            </a:extLst>
          </p:cNvPr>
          <p:cNvSpPr/>
          <p:nvPr/>
        </p:nvSpPr>
        <p:spPr>
          <a:xfrm>
            <a:off x="1367047" y="4517868"/>
            <a:ext cx="1425333" cy="13987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B9547A7-2139-4079-97B1-D003CB586B54}"/>
              </a:ext>
            </a:extLst>
          </p:cNvPr>
          <p:cNvSpPr/>
          <p:nvPr/>
        </p:nvSpPr>
        <p:spPr>
          <a:xfrm>
            <a:off x="1557219" y="4245846"/>
            <a:ext cx="987054" cy="2712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80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MSA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cloud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MSA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D89DB602-7073-4F83-990A-0BDB1291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3717" y="1801478"/>
            <a:ext cx="7739062" cy="4311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AA21A2-4241-43E7-9FA2-24BF9A1DB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777" y="1037904"/>
            <a:ext cx="1909011" cy="19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MSA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안정화와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정합성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Timeout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현업 결제 모듈 문제도 고민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25CCBC-4DFD-4C6F-9E2E-357EAD23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56" y="2329192"/>
            <a:ext cx="5413709" cy="3593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F07724-D9E3-4557-813F-E81079878406}"/>
              </a:ext>
            </a:extLst>
          </p:cNvPr>
          <p:cNvSpPr/>
          <p:nvPr/>
        </p:nvSpPr>
        <p:spPr>
          <a:xfrm>
            <a:off x="6445865" y="2750203"/>
            <a:ext cx="1422787" cy="400110"/>
          </a:xfrm>
          <a:prstGeom prst="rightArrow">
            <a:avLst/>
          </a:prstGeom>
          <a:solidFill>
            <a:srgbClr val="B5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4">
            <a:extLst>
              <a:ext uri="{FF2B5EF4-FFF2-40B4-BE49-F238E27FC236}">
                <a16:creationId xmlns:a16="http://schemas.microsoft.com/office/drawing/2014/main" id="{7D31AFA7-F46B-4A52-B059-9A01EFAC90B6}"/>
              </a:ext>
            </a:extLst>
          </p:cNvPr>
          <p:cNvSpPr/>
          <p:nvPr/>
        </p:nvSpPr>
        <p:spPr>
          <a:xfrm>
            <a:off x="8065264" y="2502067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84CAA0E-6142-416C-8C9E-38B0BD3FDB7B}"/>
              </a:ext>
            </a:extLst>
          </p:cNvPr>
          <p:cNvSpPr/>
          <p:nvPr/>
        </p:nvSpPr>
        <p:spPr>
          <a:xfrm>
            <a:off x="6445865" y="3861098"/>
            <a:ext cx="1422787" cy="400110"/>
          </a:xfrm>
          <a:prstGeom prst="rightArrow">
            <a:avLst/>
          </a:prstGeom>
          <a:solidFill>
            <a:srgbClr val="B5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4">
            <a:extLst>
              <a:ext uri="{FF2B5EF4-FFF2-40B4-BE49-F238E27FC236}">
                <a16:creationId xmlns:a16="http://schemas.microsoft.com/office/drawing/2014/main" id="{CD01FC1D-E60E-4397-8F8B-D438A93C4DE7}"/>
              </a:ext>
            </a:extLst>
          </p:cNvPr>
          <p:cNvSpPr/>
          <p:nvPr/>
        </p:nvSpPr>
        <p:spPr>
          <a:xfrm>
            <a:off x="8065264" y="3612962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E3B67AB-A638-4E1A-86EF-762C8A0F0720}"/>
              </a:ext>
            </a:extLst>
          </p:cNvPr>
          <p:cNvSpPr/>
          <p:nvPr/>
        </p:nvSpPr>
        <p:spPr>
          <a:xfrm>
            <a:off x="6445865" y="5095842"/>
            <a:ext cx="1422787" cy="400110"/>
          </a:xfrm>
          <a:prstGeom prst="rightArrow">
            <a:avLst/>
          </a:prstGeom>
          <a:solidFill>
            <a:srgbClr val="B5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4">
            <a:extLst>
              <a:ext uri="{FF2B5EF4-FFF2-40B4-BE49-F238E27FC236}">
                <a16:creationId xmlns:a16="http://schemas.microsoft.com/office/drawing/2014/main" id="{7262066D-4603-4853-87D7-D3AECA635E8E}"/>
              </a:ext>
            </a:extLst>
          </p:cNvPr>
          <p:cNvSpPr/>
          <p:nvPr/>
        </p:nvSpPr>
        <p:spPr>
          <a:xfrm>
            <a:off x="8065264" y="4847706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48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3363641"/>
            <a:ext cx="12191999" cy="352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3363640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01756" y="293147"/>
            <a:ext cx="27730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43701" y="2561149"/>
            <a:ext cx="11308753" cy="3390389"/>
            <a:chOff x="243701" y="2778865"/>
            <a:chExt cx="11308753" cy="3390389"/>
          </a:xfrm>
        </p:grpSpPr>
        <p:grpSp>
          <p:nvGrpSpPr>
            <p:cNvPr id="12" name="그룹 11"/>
            <p:cNvGrpSpPr/>
            <p:nvPr/>
          </p:nvGrpSpPr>
          <p:grpSpPr>
            <a:xfrm>
              <a:off x="243701" y="2778865"/>
              <a:ext cx="2773066" cy="2774836"/>
              <a:chOff x="301757" y="2757611"/>
              <a:chExt cx="2773066" cy="277483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1757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4516784"/>
                <a:ext cx="25460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 의도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소개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UCC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468974" y="2778865"/>
              <a:ext cx="2546004" cy="3082612"/>
              <a:chOff x="1548726" y="2757611"/>
              <a:chExt cx="2546004" cy="308261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603022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서비스 소개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4516784"/>
                <a:ext cx="25460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기술 스택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핵심 컨셉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시연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802838" y="2778865"/>
              <a:ext cx="2749616" cy="3390389"/>
              <a:chOff x="2904286" y="2757611"/>
              <a:chExt cx="2749616" cy="339038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2904286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107898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마무리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61002" y="4516784"/>
                <a:ext cx="254600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수행 일정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역할 분배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앞으로의 계획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레퍼런스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5) </a:t>
                </a:r>
                <a:r>
                  <a:rPr lang="en-US" altLang="ko-KR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934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회원관리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; OAuth with JWT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99C430-8B7C-407F-8852-E20B48DF58D1}"/>
              </a:ext>
            </a:extLst>
          </p:cNvPr>
          <p:cNvSpPr/>
          <p:nvPr/>
        </p:nvSpPr>
        <p:spPr>
          <a:xfrm>
            <a:off x="694661" y="1140718"/>
            <a:ext cx="108026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OAuth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발급 토큰을 기반으로 일반 회원과 동일한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secret key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사용한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JWT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Access Token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Oauth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회원도 일반 회원과 동일하게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JWT payload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자유롭게 정보를 적재할 수 있게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185E18-AE6B-441B-B11C-992CBAD5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146" y="2527377"/>
            <a:ext cx="1334702" cy="13347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A8E461-4AA4-454F-998B-A3BCEEC05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852" y="4306784"/>
            <a:ext cx="1293068" cy="130025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703257-7189-4E10-B13F-6A0375E885C3}"/>
              </a:ext>
            </a:extLst>
          </p:cNvPr>
          <p:cNvGrpSpPr/>
          <p:nvPr/>
        </p:nvGrpSpPr>
        <p:grpSpPr>
          <a:xfrm>
            <a:off x="4315748" y="2573171"/>
            <a:ext cx="1256458" cy="1174486"/>
            <a:chOff x="4567380" y="4769114"/>
            <a:chExt cx="1330960" cy="117448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172B277-E0EF-4C25-B064-875464C49D49}"/>
                </a:ext>
              </a:extLst>
            </p:cNvPr>
            <p:cNvSpPr/>
            <p:nvPr/>
          </p:nvSpPr>
          <p:spPr>
            <a:xfrm>
              <a:off x="4567380" y="4769114"/>
              <a:ext cx="1330960" cy="1174486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C4BF406-ADA6-4973-A095-6B437A52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4050" y="4823908"/>
              <a:ext cx="1057937" cy="106489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2D0A1C-D88A-472B-9E8A-3940EE2A72AE}"/>
              </a:ext>
            </a:extLst>
          </p:cNvPr>
          <p:cNvGrpSpPr/>
          <p:nvPr/>
        </p:nvGrpSpPr>
        <p:grpSpPr>
          <a:xfrm>
            <a:off x="4162951" y="4146084"/>
            <a:ext cx="3362388" cy="1660778"/>
            <a:chOff x="4402232" y="3971620"/>
            <a:chExt cx="3433068" cy="196046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1DE3BA-3563-49FA-82E0-5B851FC64B22}"/>
                </a:ext>
              </a:extLst>
            </p:cNvPr>
            <p:cNvSpPr/>
            <p:nvPr/>
          </p:nvSpPr>
          <p:spPr>
            <a:xfrm>
              <a:off x="4402232" y="3971620"/>
              <a:ext cx="3433068" cy="19604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0028B23-1D7D-49E7-AC7D-E90E39AB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2262" y="4030152"/>
              <a:ext cx="3133009" cy="1843402"/>
            </a:xfrm>
            <a:prstGeom prst="rect">
              <a:avLst/>
            </a:prstGeom>
          </p:spPr>
        </p:pic>
      </p:grpSp>
      <p:sp>
        <p:nvSpPr>
          <p:cNvPr id="19" name="화살표: 왼쪽 12">
            <a:extLst>
              <a:ext uri="{FF2B5EF4-FFF2-40B4-BE49-F238E27FC236}">
                <a16:creationId xmlns:a16="http://schemas.microsoft.com/office/drawing/2014/main" id="{9BF39128-7118-4546-898C-B20B2173874D}"/>
              </a:ext>
            </a:extLst>
          </p:cNvPr>
          <p:cNvSpPr/>
          <p:nvPr/>
        </p:nvSpPr>
        <p:spPr>
          <a:xfrm>
            <a:off x="4212975" y="3785639"/>
            <a:ext cx="3362387" cy="28448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868D9-3E6E-44E3-9BCB-F9048E6426C5}"/>
              </a:ext>
            </a:extLst>
          </p:cNvPr>
          <p:cNvSpPr txBox="1"/>
          <p:nvPr/>
        </p:nvSpPr>
        <p:spPr>
          <a:xfrm>
            <a:off x="5820625" y="2977360"/>
            <a:ext cx="140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JWT Token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A5BFB-F27B-4817-8633-E5DEA5379061}"/>
              </a:ext>
            </a:extLst>
          </p:cNvPr>
          <p:cNvSpPr txBox="1"/>
          <p:nvPr/>
        </p:nvSpPr>
        <p:spPr>
          <a:xfrm>
            <a:off x="9539138" y="3866190"/>
            <a:ext cx="140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OAuth 2.0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9E39D-5FD1-42EE-939F-236D78C72400}"/>
              </a:ext>
            </a:extLst>
          </p:cNvPr>
          <p:cNvSpPr txBox="1"/>
          <p:nvPr/>
        </p:nvSpPr>
        <p:spPr>
          <a:xfrm>
            <a:off x="9586483" y="5402819"/>
            <a:ext cx="140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Security</a:t>
            </a:r>
          </a:p>
        </p:txBody>
      </p:sp>
      <p:sp>
        <p:nvSpPr>
          <p:cNvPr id="23" name="화살표: 왼쪽 18">
            <a:extLst>
              <a:ext uri="{FF2B5EF4-FFF2-40B4-BE49-F238E27FC236}">
                <a16:creationId xmlns:a16="http://schemas.microsoft.com/office/drawing/2014/main" id="{1716B19F-1FFD-4BDD-A3C4-8319925049A0}"/>
              </a:ext>
            </a:extLst>
          </p:cNvPr>
          <p:cNvSpPr/>
          <p:nvPr/>
        </p:nvSpPr>
        <p:spPr>
          <a:xfrm>
            <a:off x="7834299" y="2977360"/>
            <a:ext cx="1651205" cy="700518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OAuth</a:t>
            </a:r>
            <a:r>
              <a:rPr lang="ko-KR" altLang="en-US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</a:p>
        </p:txBody>
      </p:sp>
      <p:sp>
        <p:nvSpPr>
          <p:cNvPr id="24" name="화살표: 왼쪽 22">
            <a:extLst>
              <a:ext uri="{FF2B5EF4-FFF2-40B4-BE49-F238E27FC236}">
                <a16:creationId xmlns:a16="http://schemas.microsoft.com/office/drawing/2014/main" id="{4BDF2BFF-616C-43A9-B46C-E0C95111CFFE}"/>
              </a:ext>
            </a:extLst>
          </p:cNvPr>
          <p:cNvSpPr/>
          <p:nvPr/>
        </p:nvSpPr>
        <p:spPr>
          <a:xfrm>
            <a:off x="7834300" y="4523763"/>
            <a:ext cx="1651204" cy="700518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일반회원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D9CFABC-383F-425C-9FEB-723E5C686486}"/>
              </a:ext>
            </a:extLst>
          </p:cNvPr>
          <p:cNvCxnSpPr/>
          <p:nvPr/>
        </p:nvCxnSpPr>
        <p:spPr>
          <a:xfrm>
            <a:off x="7706286" y="2481334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4B77993-2E7E-4278-B28D-76C58A050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91" y="2337289"/>
            <a:ext cx="2900617" cy="35213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28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분석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내용이나 상황에 따라 분석해주는 기능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6447A-901A-456A-BD5A-F2A29C1D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234" y="2293097"/>
            <a:ext cx="3186074" cy="3219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184FB2-1E16-4E50-B17F-88E95614A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253" y="2201157"/>
            <a:ext cx="3520491" cy="34035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AFFA4F77-0C25-400B-82F3-6AB8186ACC85}"/>
              </a:ext>
            </a:extLst>
          </p:cNvPr>
          <p:cNvSpPr/>
          <p:nvPr/>
        </p:nvSpPr>
        <p:spPr>
          <a:xfrm>
            <a:off x="1338524" y="2735822"/>
            <a:ext cx="1507230" cy="32116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구조</a:t>
            </a:r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96664BB4-9D7C-4422-ACD1-C95A22CCDDD2}"/>
              </a:ext>
            </a:extLst>
          </p:cNvPr>
          <p:cNvSpPr/>
          <p:nvPr/>
        </p:nvSpPr>
        <p:spPr>
          <a:xfrm>
            <a:off x="890803" y="3742364"/>
            <a:ext cx="1507230" cy="32116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체제론</a:t>
            </a:r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id="{3976DF67-8096-4F36-BD12-24A00992009F}"/>
              </a:ext>
            </a:extLst>
          </p:cNvPr>
          <p:cNvSpPr/>
          <p:nvPr/>
        </p:nvSpPr>
        <p:spPr>
          <a:xfrm>
            <a:off x="1343630" y="4724595"/>
            <a:ext cx="1507230" cy="32116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C9DBB8-FB97-4820-B61A-527B2387D766}"/>
              </a:ext>
            </a:extLst>
          </p:cNvPr>
          <p:cNvSpPr/>
          <p:nvPr/>
        </p:nvSpPr>
        <p:spPr>
          <a:xfrm>
            <a:off x="4286257" y="2735821"/>
            <a:ext cx="1507230" cy="32116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</a:t>
            </a:r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699EA767-BBFE-4742-9346-379E1F22BA87}"/>
              </a:ext>
            </a:extLst>
          </p:cNvPr>
          <p:cNvSpPr/>
          <p:nvPr/>
        </p:nvSpPr>
        <p:spPr>
          <a:xfrm>
            <a:off x="4815205" y="3742363"/>
            <a:ext cx="1507230" cy="32116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</a:t>
            </a:r>
          </a:p>
        </p:txBody>
      </p:sp>
      <p:sp>
        <p:nvSpPr>
          <p:cNvPr id="12" name="사각형: 둥근 모서리 9">
            <a:extLst>
              <a:ext uri="{FF2B5EF4-FFF2-40B4-BE49-F238E27FC236}">
                <a16:creationId xmlns:a16="http://schemas.microsoft.com/office/drawing/2014/main" id="{B43C00B9-A86B-4D53-AA73-B1CEAC2AC578}"/>
              </a:ext>
            </a:extLst>
          </p:cNvPr>
          <p:cNvSpPr/>
          <p:nvPr/>
        </p:nvSpPr>
        <p:spPr>
          <a:xfrm>
            <a:off x="4406574" y="4724595"/>
            <a:ext cx="1507230" cy="32116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904819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환경을 메타버스로도 구현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873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연계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유튜브 주소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KOCW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강의 수강 환경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0CA0B3-C5C7-4FC2-8A9A-77071A839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46" y="2089894"/>
            <a:ext cx="4935454" cy="37312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EAE1B8-DDB8-4898-8C7A-7E7720B3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920" y="2201965"/>
            <a:ext cx="2321817" cy="10998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A6C160-5BA7-4E1F-9036-1B9512C06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485" y="3691364"/>
            <a:ext cx="1897273" cy="10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2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 학습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영어단어처럼 외우는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깜빡이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187DFD-3020-4004-87B1-8DA9045E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95" y="2720853"/>
            <a:ext cx="4762500" cy="2647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DAB1FA-16C9-4B79-A773-B6B37A690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666" y="2531243"/>
            <a:ext cx="4030830" cy="30271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99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보조 앱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 학습이 필요한 부분을 별도의 앱으로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꾸준한 학습을 할 수 있는 환경을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76D8E-ABDA-46BA-AFEF-21A56A4E9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841" y="2720853"/>
            <a:ext cx="894772" cy="894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4583BC-1173-452D-A37D-F0686A765761}"/>
              </a:ext>
            </a:extLst>
          </p:cNvPr>
          <p:cNvSpPr txBox="1"/>
          <p:nvPr/>
        </p:nvSpPr>
        <p:spPr>
          <a:xfrm>
            <a:off x="7459537" y="3571579"/>
            <a:ext cx="133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Native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93B45F-7944-4325-92EB-2DC978B72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95" y="2720853"/>
            <a:ext cx="4762500" cy="2647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6888B8-AD9A-4BFC-BB43-4E43C26C9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37" y="4431387"/>
            <a:ext cx="2822579" cy="6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86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제공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여개의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data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만들어지는 문제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정보처리기사 기출 문제 중 기술 면접에 나올 것 선별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4707DE-A2FD-4113-A568-A54C08DF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25" y="2542256"/>
            <a:ext cx="5566360" cy="31661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6929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제공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여개 기술 면접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깃허브에서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613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추출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E106D7-616B-4722-9634-D6478B0F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109" y="1935945"/>
            <a:ext cx="8307554" cy="40846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917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제작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문제와 해당 문제에 관련된 정답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정답과 관련된 오답후보의 형태로 저장됨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14">
            <a:extLst>
              <a:ext uri="{FF2B5EF4-FFF2-40B4-BE49-F238E27FC236}">
                <a16:creationId xmlns:a16="http://schemas.microsoft.com/office/drawing/2014/main" id="{66A39752-877C-4E55-B8FB-791E5D705E9C}"/>
              </a:ext>
            </a:extLst>
          </p:cNvPr>
          <p:cNvSpPr/>
          <p:nvPr/>
        </p:nvSpPr>
        <p:spPr>
          <a:xfrm>
            <a:off x="882449" y="3259030"/>
            <a:ext cx="1825185" cy="1479175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프로세스와 스레드의 차이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0A6FE5A1-C6CB-4D37-B0C2-E7101CCB8548}"/>
              </a:ext>
            </a:extLst>
          </p:cNvPr>
          <p:cNvSpPr/>
          <p:nvPr/>
        </p:nvSpPr>
        <p:spPr>
          <a:xfrm>
            <a:off x="3963497" y="2174524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CE0469D8-F041-44FF-A2A6-A2FB9CC9C4AD}"/>
              </a:ext>
            </a:extLst>
          </p:cNvPr>
          <p:cNvSpPr/>
          <p:nvPr/>
        </p:nvSpPr>
        <p:spPr>
          <a:xfrm>
            <a:off x="3963497" y="2959812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id="{BB9441CC-95A4-41B9-8FA0-5F7CE29E64C5}"/>
              </a:ext>
            </a:extLst>
          </p:cNvPr>
          <p:cNvSpPr/>
          <p:nvPr/>
        </p:nvSpPr>
        <p:spPr>
          <a:xfrm>
            <a:off x="3963497" y="3745100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4BFD07-E05D-42C5-A294-AFAE32C36473}"/>
              </a:ext>
            </a:extLst>
          </p:cNvPr>
          <p:cNvSpPr/>
          <p:nvPr/>
        </p:nvSpPr>
        <p:spPr>
          <a:xfrm>
            <a:off x="3963497" y="453038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5835B26-7228-438B-94A6-8F3F2336BBC3}"/>
              </a:ext>
            </a:extLst>
          </p:cNvPr>
          <p:cNvSpPr/>
          <p:nvPr/>
        </p:nvSpPr>
        <p:spPr>
          <a:xfrm>
            <a:off x="3963497" y="531567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9">
            <a:extLst>
              <a:ext uri="{FF2B5EF4-FFF2-40B4-BE49-F238E27FC236}">
                <a16:creationId xmlns:a16="http://schemas.microsoft.com/office/drawing/2014/main" id="{1B46D34B-5709-4069-AFA2-977A0F710430}"/>
              </a:ext>
            </a:extLst>
          </p:cNvPr>
          <p:cNvSpPr/>
          <p:nvPr/>
        </p:nvSpPr>
        <p:spPr>
          <a:xfrm>
            <a:off x="7224055" y="2174524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9">
            <a:extLst>
              <a:ext uri="{FF2B5EF4-FFF2-40B4-BE49-F238E27FC236}">
                <a16:creationId xmlns:a16="http://schemas.microsoft.com/office/drawing/2014/main" id="{7C0180CF-7D10-4AB8-A733-DAAF1633EC6F}"/>
              </a:ext>
            </a:extLst>
          </p:cNvPr>
          <p:cNvSpPr/>
          <p:nvPr/>
        </p:nvSpPr>
        <p:spPr>
          <a:xfrm>
            <a:off x="7224055" y="2959812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0B7ADEE-1062-4454-AC03-F02175E29BEC}"/>
              </a:ext>
            </a:extLst>
          </p:cNvPr>
          <p:cNvSpPr/>
          <p:nvPr/>
        </p:nvSpPr>
        <p:spPr>
          <a:xfrm>
            <a:off x="7224055" y="453038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8047C9-63D7-4EC4-A561-BB2621EA0B01}"/>
              </a:ext>
            </a:extLst>
          </p:cNvPr>
          <p:cNvSpPr/>
          <p:nvPr/>
        </p:nvSpPr>
        <p:spPr>
          <a:xfrm>
            <a:off x="7224055" y="531567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5063E1C3-DC12-4BD8-B6E4-C773CEFB3ABB}"/>
              </a:ext>
            </a:extLst>
          </p:cNvPr>
          <p:cNvSpPr/>
          <p:nvPr/>
        </p:nvSpPr>
        <p:spPr>
          <a:xfrm>
            <a:off x="9221297" y="2174524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AD6DE6-848F-498B-A780-328DE12D44D0}"/>
              </a:ext>
            </a:extLst>
          </p:cNvPr>
          <p:cNvSpPr/>
          <p:nvPr/>
        </p:nvSpPr>
        <p:spPr>
          <a:xfrm>
            <a:off x="9221297" y="531567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2DECEF72-C0D0-4A8C-8C9C-673C42AADF62}"/>
              </a:ext>
            </a:extLst>
          </p:cNvPr>
          <p:cNvSpPr/>
          <p:nvPr/>
        </p:nvSpPr>
        <p:spPr>
          <a:xfrm rot="18900000">
            <a:off x="2872865" y="3579244"/>
            <a:ext cx="765242" cy="765242"/>
          </a:xfrm>
          <a:prstGeom prst="plus">
            <a:avLst>
              <a:gd name="adj" fmla="val 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4FB958EF-BB89-49C0-B649-AEB1FA99804A}"/>
              </a:ext>
            </a:extLst>
          </p:cNvPr>
          <p:cNvSpPr/>
          <p:nvPr/>
        </p:nvSpPr>
        <p:spPr>
          <a:xfrm rot="18900000">
            <a:off x="6120816" y="3579244"/>
            <a:ext cx="765242" cy="765242"/>
          </a:xfrm>
          <a:prstGeom prst="plus">
            <a:avLst>
              <a:gd name="adj" fmla="val 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027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제작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정답이 맞는 말이라면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오답은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정답을 뒤집는 말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명제의 역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5" name="사각형: 둥근 모서리 14">
            <a:extLst>
              <a:ext uri="{FF2B5EF4-FFF2-40B4-BE49-F238E27FC236}">
                <a16:creationId xmlns:a16="http://schemas.microsoft.com/office/drawing/2014/main" id="{66A39752-877C-4E55-B8FB-791E5D705E9C}"/>
              </a:ext>
            </a:extLst>
          </p:cNvPr>
          <p:cNvSpPr/>
          <p:nvPr/>
        </p:nvSpPr>
        <p:spPr>
          <a:xfrm>
            <a:off x="882449" y="3259030"/>
            <a:ext cx="1825185" cy="1479175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프로세스와 스레드의 차이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0A6FE5A1-C6CB-4D37-B0C2-E7101CCB8548}"/>
              </a:ext>
            </a:extLst>
          </p:cNvPr>
          <p:cNvSpPr/>
          <p:nvPr/>
        </p:nvSpPr>
        <p:spPr>
          <a:xfrm>
            <a:off x="3963497" y="2174524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CE0469D8-F041-44FF-A2A6-A2FB9CC9C4AD}"/>
              </a:ext>
            </a:extLst>
          </p:cNvPr>
          <p:cNvSpPr/>
          <p:nvPr/>
        </p:nvSpPr>
        <p:spPr>
          <a:xfrm>
            <a:off x="3963497" y="2959812"/>
            <a:ext cx="1825185" cy="56896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id="{BB9441CC-95A4-41B9-8FA0-5F7CE29E64C5}"/>
              </a:ext>
            </a:extLst>
          </p:cNvPr>
          <p:cNvSpPr/>
          <p:nvPr/>
        </p:nvSpPr>
        <p:spPr>
          <a:xfrm>
            <a:off x="3963497" y="3745100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4BFD07-E05D-42C5-A294-AFAE32C36473}"/>
              </a:ext>
            </a:extLst>
          </p:cNvPr>
          <p:cNvSpPr/>
          <p:nvPr/>
        </p:nvSpPr>
        <p:spPr>
          <a:xfrm>
            <a:off x="3963497" y="453038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5835B26-7228-438B-94A6-8F3F2336BBC3}"/>
              </a:ext>
            </a:extLst>
          </p:cNvPr>
          <p:cNvSpPr/>
          <p:nvPr/>
        </p:nvSpPr>
        <p:spPr>
          <a:xfrm>
            <a:off x="3963497" y="531567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9">
            <a:extLst>
              <a:ext uri="{FF2B5EF4-FFF2-40B4-BE49-F238E27FC236}">
                <a16:creationId xmlns:a16="http://schemas.microsoft.com/office/drawing/2014/main" id="{1B46D34B-5709-4069-AFA2-977A0F710430}"/>
              </a:ext>
            </a:extLst>
          </p:cNvPr>
          <p:cNvSpPr/>
          <p:nvPr/>
        </p:nvSpPr>
        <p:spPr>
          <a:xfrm>
            <a:off x="7224055" y="2174524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9">
            <a:extLst>
              <a:ext uri="{FF2B5EF4-FFF2-40B4-BE49-F238E27FC236}">
                <a16:creationId xmlns:a16="http://schemas.microsoft.com/office/drawing/2014/main" id="{7C0180CF-7D10-4AB8-A733-DAAF1633EC6F}"/>
              </a:ext>
            </a:extLst>
          </p:cNvPr>
          <p:cNvSpPr/>
          <p:nvPr/>
        </p:nvSpPr>
        <p:spPr>
          <a:xfrm>
            <a:off x="7224055" y="2959812"/>
            <a:ext cx="1825185" cy="56896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0B7ADEE-1062-4454-AC03-F02175E29BEC}"/>
              </a:ext>
            </a:extLst>
          </p:cNvPr>
          <p:cNvSpPr/>
          <p:nvPr/>
        </p:nvSpPr>
        <p:spPr>
          <a:xfrm>
            <a:off x="7224055" y="453038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8047C9-63D7-4EC4-A561-BB2621EA0B01}"/>
              </a:ext>
            </a:extLst>
          </p:cNvPr>
          <p:cNvSpPr/>
          <p:nvPr/>
        </p:nvSpPr>
        <p:spPr>
          <a:xfrm>
            <a:off x="7224055" y="531567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5063E1C3-DC12-4BD8-B6E4-C773CEFB3ABB}"/>
              </a:ext>
            </a:extLst>
          </p:cNvPr>
          <p:cNvSpPr/>
          <p:nvPr/>
        </p:nvSpPr>
        <p:spPr>
          <a:xfrm>
            <a:off x="9221297" y="2174524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AD6DE6-848F-498B-A780-328DE12D44D0}"/>
              </a:ext>
            </a:extLst>
          </p:cNvPr>
          <p:cNvSpPr/>
          <p:nvPr/>
        </p:nvSpPr>
        <p:spPr>
          <a:xfrm>
            <a:off x="9221297" y="531567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2DECEF72-C0D0-4A8C-8C9C-673C42AADF62}"/>
              </a:ext>
            </a:extLst>
          </p:cNvPr>
          <p:cNvSpPr/>
          <p:nvPr/>
        </p:nvSpPr>
        <p:spPr>
          <a:xfrm rot="18900000">
            <a:off x="2872865" y="3579244"/>
            <a:ext cx="765242" cy="765242"/>
          </a:xfrm>
          <a:prstGeom prst="plus">
            <a:avLst>
              <a:gd name="adj" fmla="val 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4FB958EF-BB89-49C0-B649-AEB1FA99804A}"/>
              </a:ext>
            </a:extLst>
          </p:cNvPr>
          <p:cNvSpPr/>
          <p:nvPr/>
        </p:nvSpPr>
        <p:spPr>
          <a:xfrm rot="18900000">
            <a:off x="6120816" y="3579244"/>
            <a:ext cx="765242" cy="765242"/>
          </a:xfrm>
          <a:prstGeom prst="plus">
            <a:avLst>
              <a:gd name="adj" fmla="val 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2A7B7C-88B7-4997-B73F-FC7D37403571}"/>
              </a:ext>
            </a:extLst>
          </p:cNvPr>
          <p:cNvGrpSpPr/>
          <p:nvPr/>
        </p:nvGrpSpPr>
        <p:grpSpPr>
          <a:xfrm>
            <a:off x="5123614" y="2172579"/>
            <a:ext cx="2873905" cy="614394"/>
            <a:chOff x="-4425979" y="2495456"/>
            <a:chExt cx="2873905" cy="614394"/>
          </a:xfrm>
        </p:grpSpPr>
        <p:sp>
          <p:nvSpPr>
            <p:cNvPr id="30" name="모서리가 둥근 사각형 설명선 7">
              <a:extLst>
                <a:ext uri="{FF2B5EF4-FFF2-40B4-BE49-F238E27FC236}">
                  <a16:creationId xmlns:a16="http://schemas.microsoft.com/office/drawing/2014/main" id="{15C490B5-280D-4E2C-AE32-CC57E9572320}"/>
                </a:ext>
              </a:extLst>
            </p:cNvPr>
            <p:cNvSpPr/>
            <p:nvPr/>
          </p:nvSpPr>
          <p:spPr>
            <a:xfrm>
              <a:off x="-4425979" y="2495456"/>
              <a:ext cx="2873905" cy="614394"/>
            </a:xfrm>
            <a:prstGeom prst="wedgeRoundRectCallout">
              <a:avLst>
                <a:gd name="adj1" fmla="val -35947"/>
                <a:gd name="adj2" fmla="val 11513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E48014-6877-44A4-9D47-AF3FE659D2C2}"/>
                </a:ext>
              </a:extLst>
            </p:cNvPr>
            <p:cNvSpPr txBox="1"/>
            <p:nvPr/>
          </p:nvSpPr>
          <p:spPr>
            <a:xfrm>
              <a:off x="-4425979" y="2516309"/>
              <a:ext cx="2873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스레드는 프로세스를 구성하는 작은 실행단위 개념이다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EA367C-4B22-4141-975F-5BB6CA8E5183}"/>
              </a:ext>
            </a:extLst>
          </p:cNvPr>
          <p:cNvGrpSpPr/>
          <p:nvPr/>
        </p:nvGrpSpPr>
        <p:grpSpPr>
          <a:xfrm>
            <a:off x="8172577" y="2193432"/>
            <a:ext cx="2873905" cy="614394"/>
            <a:chOff x="-4425979" y="2495456"/>
            <a:chExt cx="2873905" cy="614394"/>
          </a:xfrm>
        </p:grpSpPr>
        <p:sp>
          <p:nvSpPr>
            <p:cNvPr id="33" name="모서리가 둥근 사각형 설명선 7">
              <a:extLst>
                <a:ext uri="{FF2B5EF4-FFF2-40B4-BE49-F238E27FC236}">
                  <a16:creationId xmlns:a16="http://schemas.microsoft.com/office/drawing/2014/main" id="{51A7DDA9-A533-4F1C-BB04-414A14F59224}"/>
                </a:ext>
              </a:extLst>
            </p:cNvPr>
            <p:cNvSpPr/>
            <p:nvPr/>
          </p:nvSpPr>
          <p:spPr>
            <a:xfrm>
              <a:off x="-4425979" y="2495456"/>
              <a:ext cx="2873905" cy="614394"/>
            </a:xfrm>
            <a:prstGeom prst="wedgeRoundRectCallout">
              <a:avLst>
                <a:gd name="adj1" fmla="val -35947"/>
                <a:gd name="adj2" fmla="val 11513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8BACCA-B936-4CA0-A6FE-BBD636AFC592}"/>
                </a:ext>
              </a:extLst>
            </p:cNvPr>
            <p:cNvSpPr txBox="1"/>
            <p:nvPr/>
          </p:nvSpPr>
          <p:spPr>
            <a:xfrm>
              <a:off x="-4425979" y="2516309"/>
              <a:ext cx="28739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프로세스는 스레드를 구성하는 작은 실행단위 개념이다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16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659025" y="1170058"/>
            <a:ext cx="35210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775138" y="3816936"/>
            <a:ext cx="389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 및 소개</a:t>
            </a:r>
            <a:endParaRPr lang="en-US" altLang="ko-KR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9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제작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오답후보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14">
            <a:extLst>
              <a:ext uri="{FF2B5EF4-FFF2-40B4-BE49-F238E27FC236}">
                <a16:creationId xmlns:a16="http://schemas.microsoft.com/office/drawing/2014/main" id="{66A39752-877C-4E55-B8FB-791E5D705E9C}"/>
              </a:ext>
            </a:extLst>
          </p:cNvPr>
          <p:cNvSpPr/>
          <p:nvPr/>
        </p:nvSpPr>
        <p:spPr>
          <a:xfrm>
            <a:off x="882449" y="3259030"/>
            <a:ext cx="1825185" cy="1479175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프로세스와 스레드의 차이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0A6FE5A1-C6CB-4D37-B0C2-E7101CCB8548}"/>
              </a:ext>
            </a:extLst>
          </p:cNvPr>
          <p:cNvSpPr/>
          <p:nvPr/>
        </p:nvSpPr>
        <p:spPr>
          <a:xfrm>
            <a:off x="3963497" y="2174524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CE0469D8-F041-44FF-A2A6-A2FB9CC9C4AD}"/>
              </a:ext>
            </a:extLst>
          </p:cNvPr>
          <p:cNvSpPr/>
          <p:nvPr/>
        </p:nvSpPr>
        <p:spPr>
          <a:xfrm>
            <a:off x="3963497" y="2959812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id="{BB9441CC-95A4-41B9-8FA0-5F7CE29E64C5}"/>
              </a:ext>
            </a:extLst>
          </p:cNvPr>
          <p:cNvSpPr/>
          <p:nvPr/>
        </p:nvSpPr>
        <p:spPr>
          <a:xfrm>
            <a:off x="3963497" y="3745100"/>
            <a:ext cx="1825185" cy="56896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4BFD07-E05D-42C5-A294-AFAE32C36473}"/>
              </a:ext>
            </a:extLst>
          </p:cNvPr>
          <p:cNvSpPr/>
          <p:nvPr/>
        </p:nvSpPr>
        <p:spPr>
          <a:xfrm>
            <a:off x="3963497" y="453038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5835B26-7228-438B-94A6-8F3F2336BBC3}"/>
              </a:ext>
            </a:extLst>
          </p:cNvPr>
          <p:cNvSpPr/>
          <p:nvPr/>
        </p:nvSpPr>
        <p:spPr>
          <a:xfrm>
            <a:off x="3963497" y="531567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9">
            <a:extLst>
              <a:ext uri="{FF2B5EF4-FFF2-40B4-BE49-F238E27FC236}">
                <a16:creationId xmlns:a16="http://schemas.microsoft.com/office/drawing/2014/main" id="{1B46D34B-5709-4069-AFA2-977A0F710430}"/>
              </a:ext>
            </a:extLst>
          </p:cNvPr>
          <p:cNvSpPr/>
          <p:nvPr/>
        </p:nvSpPr>
        <p:spPr>
          <a:xfrm>
            <a:off x="7224055" y="2174524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9">
            <a:extLst>
              <a:ext uri="{FF2B5EF4-FFF2-40B4-BE49-F238E27FC236}">
                <a16:creationId xmlns:a16="http://schemas.microsoft.com/office/drawing/2014/main" id="{7C0180CF-7D10-4AB8-A733-DAAF1633EC6F}"/>
              </a:ext>
            </a:extLst>
          </p:cNvPr>
          <p:cNvSpPr/>
          <p:nvPr/>
        </p:nvSpPr>
        <p:spPr>
          <a:xfrm>
            <a:off x="7224055" y="2959812"/>
            <a:ext cx="1825185" cy="56896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0B7ADEE-1062-4454-AC03-F02175E29BEC}"/>
              </a:ext>
            </a:extLst>
          </p:cNvPr>
          <p:cNvSpPr/>
          <p:nvPr/>
        </p:nvSpPr>
        <p:spPr>
          <a:xfrm>
            <a:off x="7224055" y="453038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8047C9-63D7-4EC4-A561-BB2621EA0B01}"/>
              </a:ext>
            </a:extLst>
          </p:cNvPr>
          <p:cNvSpPr/>
          <p:nvPr/>
        </p:nvSpPr>
        <p:spPr>
          <a:xfrm>
            <a:off x="7224055" y="5315678"/>
            <a:ext cx="182518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5063E1C3-DC12-4BD8-B6E4-C773CEFB3ABB}"/>
              </a:ext>
            </a:extLst>
          </p:cNvPr>
          <p:cNvSpPr/>
          <p:nvPr/>
        </p:nvSpPr>
        <p:spPr>
          <a:xfrm>
            <a:off x="9221297" y="2174524"/>
            <a:ext cx="1825185" cy="56896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AD6DE6-848F-498B-A780-328DE12D44D0}"/>
              </a:ext>
            </a:extLst>
          </p:cNvPr>
          <p:cNvSpPr/>
          <p:nvPr/>
        </p:nvSpPr>
        <p:spPr>
          <a:xfrm>
            <a:off x="9221297" y="5315678"/>
            <a:ext cx="1825185" cy="56896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2DECEF72-C0D0-4A8C-8C9C-673C42AADF62}"/>
              </a:ext>
            </a:extLst>
          </p:cNvPr>
          <p:cNvSpPr/>
          <p:nvPr/>
        </p:nvSpPr>
        <p:spPr>
          <a:xfrm rot="18900000">
            <a:off x="2872865" y="3579244"/>
            <a:ext cx="765242" cy="765242"/>
          </a:xfrm>
          <a:prstGeom prst="plus">
            <a:avLst>
              <a:gd name="adj" fmla="val 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4FB958EF-BB89-49C0-B649-AEB1FA99804A}"/>
              </a:ext>
            </a:extLst>
          </p:cNvPr>
          <p:cNvSpPr/>
          <p:nvPr/>
        </p:nvSpPr>
        <p:spPr>
          <a:xfrm rot="18900000">
            <a:off x="6120816" y="3579244"/>
            <a:ext cx="765242" cy="765242"/>
          </a:xfrm>
          <a:prstGeom prst="plus">
            <a:avLst>
              <a:gd name="adj" fmla="val 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1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문제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정보처리기사에서 기술 면접 약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200~300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추가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FDE5F4-7F30-4496-B8A3-E0C32512B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70" y="2456407"/>
            <a:ext cx="2486025" cy="2867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BCE7F5-3F4D-4BE3-8F0B-AF9F22A3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389" y="2744392"/>
            <a:ext cx="6096000" cy="2291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DD7EB68-3B04-4F1D-B59F-452E4B722396}"/>
              </a:ext>
            </a:extLst>
          </p:cNvPr>
          <p:cNvSpPr/>
          <p:nvPr/>
        </p:nvSpPr>
        <p:spPr>
          <a:xfrm>
            <a:off x="3991596" y="3260559"/>
            <a:ext cx="1452933" cy="86086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 DB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387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CS 5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분류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9">
            <a:extLst>
              <a:ext uri="{FF2B5EF4-FFF2-40B4-BE49-F238E27FC236}">
                <a16:creationId xmlns:a16="http://schemas.microsoft.com/office/drawing/2014/main" id="{1DF40FFD-0529-48B8-B598-13D49EDA1C9A}"/>
              </a:ext>
            </a:extLst>
          </p:cNvPr>
          <p:cNvSpPr/>
          <p:nvPr/>
        </p:nvSpPr>
        <p:spPr>
          <a:xfrm>
            <a:off x="1400770" y="2185294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구조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id="{D7D95AE6-7ACC-4256-9839-AABA850B463F}"/>
              </a:ext>
            </a:extLst>
          </p:cNvPr>
          <p:cNvSpPr/>
          <p:nvPr/>
        </p:nvSpPr>
        <p:spPr>
          <a:xfrm>
            <a:off x="1400770" y="3232042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체제론</a:t>
            </a:r>
          </a:p>
        </p:txBody>
      </p:sp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1EF50E2C-B4CA-4EA9-8B12-FBB3A79F5EEC}"/>
              </a:ext>
            </a:extLst>
          </p:cNvPr>
          <p:cNvSpPr/>
          <p:nvPr/>
        </p:nvSpPr>
        <p:spPr>
          <a:xfrm>
            <a:off x="1400770" y="4374301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구조</a:t>
            </a:r>
          </a:p>
        </p:txBody>
      </p:sp>
      <p:sp>
        <p:nvSpPr>
          <p:cNvPr id="19" name="사각형: 둥근 모서리 9">
            <a:extLst>
              <a:ext uri="{FF2B5EF4-FFF2-40B4-BE49-F238E27FC236}">
                <a16:creationId xmlns:a16="http://schemas.microsoft.com/office/drawing/2014/main" id="{B46507D6-468E-429F-8F28-2DEAD305E1A3}"/>
              </a:ext>
            </a:extLst>
          </p:cNvPr>
          <p:cNvSpPr/>
          <p:nvPr/>
        </p:nvSpPr>
        <p:spPr>
          <a:xfrm>
            <a:off x="5960738" y="2185294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</a:t>
            </a:r>
          </a:p>
        </p:txBody>
      </p:sp>
      <p:sp>
        <p:nvSpPr>
          <p:cNvPr id="20" name="사각형: 둥근 모서리 9">
            <a:extLst>
              <a:ext uri="{FF2B5EF4-FFF2-40B4-BE49-F238E27FC236}">
                <a16:creationId xmlns:a16="http://schemas.microsoft.com/office/drawing/2014/main" id="{05C730EA-A40F-4F8F-9C2F-0A8EB15F3C6F}"/>
              </a:ext>
            </a:extLst>
          </p:cNvPr>
          <p:cNvSpPr/>
          <p:nvPr/>
        </p:nvSpPr>
        <p:spPr>
          <a:xfrm>
            <a:off x="5960738" y="3232042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</a:t>
            </a:r>
          </a:p>
        </p:txBody>
      </p:sp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65C1651E-6C8A-4039-A2A1-906AEFC24A5C}"/>
              </a:ext>
            </a:extLst>
          </p:cNvPr>
          <p:cNvSpPr/>
          <p:nvPr/>
        </p:nvSpPr>
        <p:spPr>
          <a:xfrm>
            <a:off x="5960738" y="4374301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757867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제공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여개의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data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만들어지는 문제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정보처리기사 기출 문제 중 기술 면접에 나올 것 선별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8741FD-13F8-4BE6-95A8-B9AAA236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81" y="2225841"/>
            <a:ext cx="4869701" cy="36696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78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제공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여개의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data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만들어지는 문제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정보처리기사 기출 문제 중 기술 면접에 나올 것 선별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2136C-B0D4-4099-A18B-66B7103A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15" y="2223864"/>
            <a:ext cx="4745228" cy="35613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542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면접 기능 제공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F4D790-ACEB-43C7-B942-531071D3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77" y="3196988"/>
            <a:ext cx="3013220" cy="2376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2B5367-5890-40A9-9F31-A0C3429E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29" y="1563387"/>
            <a:ext cx="4428624" cy="2208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50D087-F3B4-4722-A8E1-60A19E2D5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483" y="3429000"/>
            <a:ext cx="2943379" cy="23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37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면접 기능 제공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F4D790-ACEB-43C7-B942-531071D3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77" y="3196988"/>
            <a:ext cx="3013220" cy="2376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2B5367-5890-40A9-9F31-A0C3429E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29" y="1563387"/>
            <a:ext cx="4428624" cy="2208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50D087-F3B4-4722-A8E1-60A19E2D5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483" y="3429000"/>
            <a:ext cx="2943379" cy="23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64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꾸미기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뭔가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2%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부족한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C6AA6-8EAC-48D8-A80B-0B9D16C6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02" y="1828801"/>
            <a:ext cx="5954574" cy="43794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8DF98-CB47-46C4-859E-20F3EBF89DF4}"/>
              </a:ext>
            </a:extLst>
          </p:cNvPr>
          <p:cNvSpPr/>
          <p:nvPr/>
        </p:nvSpPr>
        <p:spPr>
          <a:xfrm rot="2507005">
            <a:off x="8447635" y="2034121"/>
            <a:ext cx="139702" cy="11355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CA9D53-C125-476B-AB9F-5BEE3EB0207B}"/>
              </a:ext>
            </a:extLst>
          </p:cNvPr>
          <p:cNvSpPr/>
          <p:nvPr/>
        </p:nvSpPr>
        <p:spPr>
          <a:xfrm rot="4083115">
            <a:off x="8764358" y="2464189"/>
            <a:ext cx="139702" cy="11355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D8A456-56EA-43C4-8DFA-A1A4946DE288}"/>
              </a:ext>
            </a:extLst>
          </p:cNvPr>
          <p:cNvSpPr/>
          <p:nvPr/>
        </p:nvSpPr>
        <p:spPr>
          <a:xfrm rot="5400000">
            <a:off x="8844676" y="2939583"/>
            <a:ext cx="139702" cy="11355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76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꾸미기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꾸미기 기능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배포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185CC2-8FC6-4974-9497-74101CFC040C}"/>
              </a:ext>
            </a:extLst>
          </p:cNvPr>
          <p:cNvGrpSpPr/>
          <p:nvPr/>
        </p:nvGrpSpPr>
        <p:grpSpPr>
          <a:xfrm>
            <a:off x="4724903" y="1993906"/>
            <a:ext cx="6651820" cy="614394"/>
            <a:chOff x="8965169" y="2814607"/>
            <a:chExt cx="6651820" cy="614394"/>
          </a:xfrm>
        </p:grpSpPr>
        <p:sp>
          <p:nvSpPr>
            <p:cNvPr id="5" name="모서리가 둥근 사각형 설명선 7">
              <a:extLst>
                <a:ext uri="{FF2B5EF4-FFF2-40B4-BE49-F238E27FC236}">
                  <a16:creationId xmlns:a16="http://schemas.microsoft.com/office/drawing/2014/main" id="{E627B24F-E3BD-4096-AF40-65846EEBE521}"/>
                </a:ext>
              </a:extLst>
            </p:cNvPr>
            <p:cNvSpPr/>
            <p:nvPr/>
          </p:nvSpPr>
          <p:spPr>
            <a:xfrm>
              <a:off x="8965169" y="2814607"/>
              <a:ext cx="6651820" cy="614394"/>
            </a:xfrm>
            <a:prstGeom prst="wedgeRoundRectCallout">
              <a:avLst>
                <a:gd name="adj1" fmla="val 1675"/>
                <a:gd name="adj2" fmla="val 134719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192FEF-1D3F-403B-86EF-B52EAB8726BE}"/>
                </a:ext>
              </a:extLst>
            </p:cNvPr>
            <p:cNvSpPr txBox="1"/>
            <p:nvPr/>
          </p:nvSpPr>
          <p:spPr>
            <a:xfrm>
              <a:off x="8965169" y="2943748"/>
              <a:ext cx="6651820" cy="467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http://ec2-44-202-254-254.compute-1.amazonaws.com/flask/test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6A5357C-E032-416B-9C8E-0513DF71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85" y="3558648"/>
            <a:ext cx="1530144" cy="1366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71BFDF-0633-480C-AE12-FAB89703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57" y="3204361"/>
            <a:ext cx="4301723" cy="222874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335822F-58AD-40C0-9BB4-F487FA628B15}"/>
              </a:ext>
            </a:extLst>
          </p:cNvPr>
          <p:cNvSpPr/>
          <p:nvPr/>
        </p:nvSpPr>
        <p:spPr>
          <a:xfrm>
            <a:off x="3539684" y="3838074"/>
            <a:ext cx="1922653" cy="86086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SVG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883894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꾸준한 학습 환경 제공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꾸미기 기능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배포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EF127E-4A35-46D4-8797-D1AD6EC9A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90" y="2643879"/>
            <a:ext cx="7430756" cy="2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4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 청년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아카데미에서의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대미를 장식할 프로젝트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E5F971-FBAA-470D-AAFE-43378931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49" y="2277288"/>
            <a:ext cx="4451213" cy="3202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3D0BBB-A1FC-48B8-BBB4-E2BB8AF7F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702" y="2277288"/>
            <a:ext cx="4195261" cy="32981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45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게이미피케이션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수집하고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성취 의욕을 자극하는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뱃지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게이미피케이션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참여도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충성도 상승 효과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삼성경제연구소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00D66E-E930-4BD6-A09F-916F6581E7F3}"/>
              </a:ext>
            </a:extLst>
          </p:cNvPr>
          <p:cNvGrpSpPr/>
          <p:nvPr/>
        </p:nvGrpSpPr>
        <p:grpSpPr>
          <a:xfrm>
            <a:off x="1279490" y="2167052"/>
            <a:ext cx="7450136" cy="4457316"/>
            <a:chOff x="1145568" y="1976603"/>
            <a:chExt cx="7450136" cy="445731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B1624F-FF30-454A-97AF-A0C83F88500D}"/>
                </a:ext>
              </a:extLst>
            </p:cNvPr>
            <p:cNvGrpSpPr/>
            <p:nvPr/>
          </p:nvGrpSpPr>
          <p:grpSpPr>
            <a:xfrm>
              <a:off x="1963936" y="2031326"/>
              <a:ext cx="5909477" cy="1368542"/>
              <a:chOff x="1963936" y="2031326"/>
              <a:chExt cx="5909477" cy="1368542"/>
            </a:xfrm>
          </p:grpSpPr>
          <p:sp>
            <p:nvSpPr>
              <p:cNvPr id="57" name="모서리가 둥근 직사각형 1">
                <a:extLst>
                  <a:ext uri="{FF2B5EF4-FFF2-40B4-BE49-F238E27FC236}">
                    <a16:creationId xmlns:a16="http://schemas.microsoft.com/office/drawing/2014/main" id="{9590350B-0A14-4291-AFD4-6CA11E78814B}"/>
                  </a:ext>
                </a:extLst>
              </p:cNvPr>
              <p:cNvSpPr/>
              <p:nvPr/>
            </p:nvSpPr>
            <p:spPr>
              <a:xfrm>
                <a:off x="1963936" y="2031326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모서리가 둥근 직사각형 48">
                <a:extLst>
                  <a:ext uri="{FF2B5EF4-FFF2-40B4-BE49-F238E27FC236}">
                    <a16:creationId xmlns:a16="http://schemas.microsoft.com/office/drawing/2014/main" id="{E23F235D-F12B-47DE-B7C0-508510573B7F}"/>
                  </a:ext>
                </a:extLst>
              </p:cNvPr>
              <p:cNvSpPr/>
              <p:nvPr/>
            </p:nvSpPr>
            <p:spPr>
              <a:xfrm>
                <a:off x="4077382" y="2069776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50">
                <a:extLst>
                  <a:ext uri="{FF2B5EF4-FFF2-40B4-BE49-F238E27FC236}">
                    <a16:creationId xmlns:a16="http://schemas.microsoft.com/office/drawing/2014/main" id="{232C8419-D598-4A5D-92EB-D79049EFC8C0}"/>
                  </a:ext>
                </a:extLst>
              </p:cNvPr>
              <p:cNvSpPr/>
              <p:nvPr/>
            </p:nvSpPr>
            <p:spPr>
              <a:xfrm>
                <a:off x="6202695" y="2070999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B1335E6-E402-432C-9DB3-A4D37FC93948}"/>
                </a:ext>
              </a:extLst>
            </p:cNvPr>
            <p:cNvGrpSpPr/>
            <p:nvPr/>
          </p:nvGrpSpPr>
          <p:grpSpPr>
            <a:xfrm>
              <a:off x="1962739" y="3577218"/>
              <a:ext cx="5909477" cy="1368542"/>
              <a:chOff x="1962739" y="3693333"/>
              <a:chExt cx="5909477" cy="1368542"/>
            </a:xfrm>
          </p:grpSpPr>
          <p:sp>
            <p:nvSpPr>
              <p:cNvPr id="54" name="모서리가 둥근 직사각형 52">
                <a:extLst>
                  <a:ext uri="{FF2B5EF4-FFF2-40B4-BE49-F238E27FC236}">
                    <a16:creationId xmlns:a16="http://schemas.microsoft.com/office/drawing/2014/main" id="{7311E5B6-8788-418D-AED4-A01CB6E66C65}"/>
                  </a:ext>
                </a:extLst>
              </p:cNvPr>
              <p:cNvSpPr/>
              <p:nvPr/>
            </p:nvSpPr>
            <p:spPr>
              <a:xfrm>
                <a:off x="1962739" y="3693333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F33B8B2E-5A3A-4D91-8CB5-2D5E9D1E6C64}"/>
                  </a:ext>
                </a:extLst>
              </p:cNvPr>
              <p:cNvSpPr/>
              <p:nvPr/>
            </p:nvSpPr>
            <p:spPr>
              <a:xfrm>
                <a:off x="4076185" y="3731783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6">
                <a:extLst>
                  <a:ext uri="{FF2B5EF4-FFF2-40B4-BE49-F238E27FC236}">
                    <a16:creationId xmlns:a16="http://schemas.microsoft.com/office/drawing/2014/main" id="{435BC58B-919C-48D9-BE5C-54FF24115B0F}"/>
                  </a:ext>
                </a:extLst>
              </p:cNvPr>
              <p:cNvSpPr/>
              <p:nvPr/>
            </p:nvSpPr>
            <p:spPr>
              <a:xfrm>
                <a:off x="6201498" y="3733006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9743C8-E1D2-4CF8-AC05-914B85CDCB77}"/>
                </a:ext>
              </a:extLst>
            </p:cNvPr>
            <p:cNvGrpSpPr/>
            <p:nvPr/>
          </p:nvGrpSpPr>
          <p:grpSpPr>
            <a:xfrm>
              <a:off x="1155998" y="5021514"/>
              <a:ext cx="7439706" cy="1368542"/>
              <a:chOff x="1155998" y="5355340"/>
              <a:chExt cx="7439706" cy="1368542"/>
            </a:xfrm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51844684-B17F-4018-A6BA-96859644DB55}"/>
                  </a:ext>
                </a:extLst>
              </p:cNvPr>
              <p:cNvSpPr/>
              <p:nvPr/>
            </p:nvSpPr>
            <p:spPr>
              <a:xfrm>
                <a:off x="1155998" y="5355340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모서리가 둥근 직사각형 60">
                <a:extLst>
                  <a:ext uri="{FF2B5EF4-FFF2-40B4-BE49-F238E27FC236}">
                    <a16:creationId xmlns:a16="http://schemas.microsoft.com/office/drawing/2014/main" id="{7F9DE495-BAEC-46FC-9411-B429EE34D820}"/>
                  </a:ext>
                </a:extLst>
              </p:cNvPr>
              <p:cNvSpPr/>
              <p:nvPr/>
            </p:nvSpPr>
            <p:spPr>
              <a:xfrm>
                <a:off x="3078994" y="5393790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모서리가 둥근 직사각형 62">
                <a:extLst>
                  <a:ext uri="{FF2B5EF4-FFF2-40B4-BE49-F238E27FC236}">
                    <a16:creationId xmlns:a16="http://schemas.microsoft.com/office/drawing/2014/main" id="{40DE0801-90C7-4D8C-954F-8AD2A58114A0}"/>
                  </a:ext>
                </a:extLst>
              </p:cNvPr>
              <p:cNvSpPr/>
              <p:nvPr/>
            </p:nvSpPr>
            <p:spPr>
              <a:xfrm>
                <a:off x="5001990" y="5395013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64">
                <a:extLst>
                  <a:ext uri="{FF2B5EF4-FFF2-40B4-BE49-F238E27FC236}">
                    <a16:creationId xmlns:a16="http://schemas.microsoft.com/office/drawing/2014/main" id="{EBDAA3D9-9003-4D84-B3B4-61F7D4F3C7B8}"/>
                  </a:ext>
                </a:extLst>
              </p:cNvPr>
              <p:cNvSpPr/>
              <p:nvPr/>
            </p:nvSpPr>
            <p:spPr>
              <a:xfrm>
                <a:off x="6924986" y="5393790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BB3A1E6-F281-48E1-B180-F47E3731F3BA}"/>
                </a:ext>
              </a:extLst>
            </p:cNvPr>
            <p:cNvGrpSpPr/>
            <p:nvPr/>
          </p:nvGrpSpPr>
          <p:grpSpPr>
            <a:xfrm>
              <a:off x="7017927" y="5017128"/>
              <a:ext cx="1555647" cy="1333255"/>
              <a:chOff x="9430082" y="3690146"/>
              <a:chExt cx="2340958" cy="2006299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A73F6BA5-F6AC-42E4-8B64-350FE99F1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0082" y="4484586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C5704884-9B20-4E75-B1D0-5F42C4E3C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2099" y="3690146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7429B526-4F65-4B73-BE7F-D15D6DA30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9181" y="4484586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D91119C-F0CC-4DF4-8C02-2E0C012A9D52}"/>
                </a:ext>
              </a:extLst>
            </p:cNvPr>
            <p:cNvGrpSpPr/>
            <p:nvPr/>
          </p:nvGrpSpPr>
          <p:grpSpPr>
            <a:xfrm>
              <a:off x="6233119" y="3513174"/>
              <a:ext cx="1639510" cy="1460318"/>
              <a:chOff x="7191431" y="3201788"/>
              <a:chExt cx="2161082" cy="1924884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5B306DF-1469-4E1A-B221-B20BB632C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1431" y="3914813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E679C5D-73A2-4AD0-930C-1DBFE8A0A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5352" y="3201788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817A79C-2A67-4793-B461-EDD7DB19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0654" y="3914813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C5C85D-A4D0-4F1A-BEB5-CC6A49114E27}"/>
                </a:ext>
              </a:extLst>
            </p:cNvPr>
            <p:cNvGrpSpPr/>
            <p:nvPr/>
          </p:nvGrpSpPr>
          <p:grpSpPr>
            <a:xfrm>
              <a:off x="1145568" y="4873029"/>
              <a:ext cx="1795365" cy="1560890"/>
              <a:chOff x="1088137" y="4316213"/>
              <a:chExt cx="2318301" cy="2015530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694C786-83DC-4D01-BFA3-7FB7F9741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8137" y="4985998"/>
                <a:ext cx="1333045" cy="1333045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C24A543-1103-44FC-9345-441909D3C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6710" y="4316213"/>
                <a:ext cx="1333045" cy="1333045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29C7A7A-0846-4CB6-BC1D-710C1804D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3393" y="4998698"/>
                <a:ext cx="1333045" cy="1333045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EE75EA3-E062-4BC2-A92E-DE20590C556D}"/>
                </a:ext>
              </a:extLst>
            </p:cNvPr>
            <p:cNvGrpSpPr/>
            <p:nvPr/>
          </p:nvGrpSpPr>
          <p:grpSpPr>
            <a:xfrm>
              <a:off x="5001990" y="5059964"/>
              <a:ext cx="1676289" cy="1373954"/>
              <a:chOff x="7252714" y="4695433"/>
              <a:chExt cx="2260128" cy="1852490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BB4B4C9-E901-40E9-84EC-7A90835B2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52714" y="5336064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17DB246A-95A4-4ADA-A63F-EFC0A2EF8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76848" y="4695433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A3EA613-475D-4480-837B-6EDAE4FAE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0983" y="5336064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B486CA5-17BB-4FEB-9E4A-801E73D5C944}"/>
                </a:ext>
              </a:extLst>
            </p:cNvPr>
            <p:cNvGrpSpPr/>
            <p:nvPr/>
          </p:nvGrpSpPr>
          <p:grpSpPr>
            <a:xfrm>
              <a:off x="6257868" y="1976603"/>
              <a:ext cx="1565381" cy="1400828"/>
              <a:chOff x="7076936" y="1626206"/>
              <a:chExt cx="2329724" cy="2084823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75D2ACF-C5E3-4587-B442-4C6FB5C6D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6936" y="2468423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1305A82-FF74-4F3A-89B0-E9DB3DA27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2947" y="1626206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78AEF21-700B-462B-BE91-91E97F949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94801" y="2499170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CBFF3CD-EAF6-443A-A151-69C1FF5FAD6B}"/>
                </a:ext>
              </a:extLst>
            </p:cNvPr>
            <p:cNvGrpSpPr/>
            <p:nvPr/>
          </p:nvGrpSpPr>
          <p:grpSpPr>
            <a:xfrm>
              <a:off x="4125048" y="2004429"/>
              <a:ext cx="1642441" cy="1396261"/>
              <a:chOff x="4309695" y="1192668"/>
              <a:chExt cx="2429085" cy="2064998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4F16C9C-B5B3-4C3A-8F93-7ABA52F4F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09695" y="2027907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3D29137B-21AD-40DE-AEC0-6A3503D97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8822" y="1192668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2BD065D-0BB2-4F94-8253-896866B36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26920" y="2045807"/>
                <a:ext cx="1211860" cy="1211859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1C4213-D32E-43F5-99B1-30E912D96567}"/>
                </a:ext>
              </a:extLst>
            </p:cNvPr>
            <p:cNvGrpSpPr/>
            <p:nvPr/>
          </p:nvGrpSpPr>
          <p:grpSpPr>
            <a:xfrm>
              <a:off x="3193291" y="5110574"/>
              <a:ext cx="1495052" cy="1201929"/>
              <a:chOff x="3661024" y="4313670"/>
              <a:chExt cx="2453105" cy="197214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FFC3B9B-6FCE-4327-802B-C76379157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61024" y="5073955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11DB840-E20C-41BE-BC7F-FFC211E35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66954" y="4313670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B3992DB-89A1-4446-B1BC-AE157FE3D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02270" y="5071383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D66CAFE-1D53-403B-9CA1-5F0C51348EF7}"/>
                </a:ext>
              </a:extLst>
            </p:cNvPr>
            <p:cNvGrpSpPr/>
            <p:nvPr/>
          </p:nvGrpSpPr>
          <p:grpSpPr>
            <a:xfrm>
              <a:off x="4119422" y="3571514"/>
              <a:ext cx="1612744" cy="1302511"/>
              <a:chOff x="4291878" y="2872108"/>
              <a:chExt cx="2405653" cy="1942892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5D64A7D-917F-4274-A86C-0372D74AC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91878" y="3603141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8580416-4A6E-444A-9B6C-BBA6A4BC3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86925" y="2872108"/>
                <a:ext cx="1211858" cy="1211859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6332889-B42C-4BC4-A5F9-1C586ADC6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85672" y="3603140"/>
                <a:ext cx="1211859" cy="121186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C3BB36-821A-451F-9B7B-5AF260699791}"/>
                </a:ext>
              </a:extLst>
            </p:cNvPr>
            <p:cNvGrpSpPr/>
            <p:nvPr/>
          </p:nvGrpSpPr>
          <p:grpSpPr>
            <a:xfrm>
              <a:off x="2079423" y="1983102"/>
              <a:ext cx="1513300" cy="1348995"/>
              <a:chOff x="1105713" y="1338282"/>
              <a:chExt cx="2257317" cy="201223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7946300-D09B-4D76-BBB6-985C0ABBB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51171" y="2138654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A852A72-7B12-4F8D-A0BB-557E74CF5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05713" y="2138654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CD06DD7C-A003-4CB6-9EED-B110D0C50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17366" y="1338282"/>
                <a:ext cx="1211859" cy="1211858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436E631-DD76-4064-93F6-91288FF56AE1}"/>
                </a:ext>
              </a:extLst>
            </p:cNvPr>
            <p:cNvGrpSpPr/>
            <p:nvPr/>
          </p:nvGrpSpPr>
          <p:grpSpPr>
            <a:xfrm>
              <a:off x="2099548" y="3556470"/>
              <a:ext cx="1506785" cy="1303471"/>
              <a:chOff x="1059675" y="3332489"/>
              <a:chExt cx="2326816" cy="201285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DE4725F-9529-4B65-8240-C82501C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90290" y="3332489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D604829-1543-4E3A-B66E-009744190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9675" y="4133482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57177A91-8456-47E9-8285-C131F1B51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74632" y="4133482"/>
                <a:ext cx="1211859" cy="1211859"/>
              </a:xfrm>
              <a:prstGeom prst="rect">
                <a:avLst/>
              </a:prstGeom>
            </p:spPr>
          </p:pic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7909C78-E1D6-4D5A-B26D-F19765C09CD8}"/>
              </a:ext>
            </a:extLst>
          </p:cNvPr>
          <p:cNvGrpSpPr/>
          <p:nvPr/>
        </p:nvGrpSpPr>
        <p:grpSpPr>
          <a:xfrm>
            <a:off x="8965169" y="2814606"/>
            <a:ext cx="2143078" cy="1415879"/>
            <a:chOff x="1041565" y="2459644"/>
            <a:chExt cx="2143078" cy="1415879"/>
          </a:xfrm>
        </p:grpSpPr>
        <p:sp>
          <p:nvSpPr>
            <p:cNvPr id="61" name="모서리가 둥근 사각형 설명선 7">
              <a:extLst>
                <a:ext uri="{FF2B5EF4-FFF2-40B4-BE49-F238E27FC236}">
                  <a16:creationId xmlns:a16="http://schemas.microsoft.com/office/drawing/2014/main" id="{683E15DC-1E61-4185-94F4-C20E89E1F813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62535"/>
                <a:gd name="adj2" fmla="val 3093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D21F933-B3C5-437C-ADF4-EA0731EB70BF}"/>
                </a:ext>
              </a:extLst>
            </p:cNvPr>
            <p:cNvSpPr txBox="1"/>
            <p:nvPr/>
          </p:nvSpPr>
          <p:spPr>
            <a:xfrm>
              <a:off x="1041565" y="2784883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배지를 이용한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게이미피케이션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확장가능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670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추천 메시징 프로토콜인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STOMP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프로토콜을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websocket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NoSQL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REDIS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성능 향상 및 편의 기능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7535C8-735C-4A44-9179-0ADF075B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18" y="2329192"/>
            <a:ext cx="2210324" cy="38463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91D8A3-AB44-4598-A3DA-6503BF579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744" y="3791228"/>
            <a:ext cx="1451585" cy="1246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1B4011-EDAC-4339-9235-FA56BB082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3" y="3738354"/>
            <a:ext cx="1246999" cy="1246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ADF2F7-3816-4B7C-AC00-E6F263F8D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428" y="2539443"/>
            <a:ext cx="3815627" cy="1055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D1E41-2DDC-45A7-BCFA-59D28841EFB0}"/>
              </a:ext>
            </a:extLst>
          </p:cNvPr>
          <p:cNvSpPr txBox="1"/>
          <p:nvPr/>
        </p:nvSpPr>
        <p:spPr>
          <a:xfrm>
            <a:off x="6358236" y="4985353"/>
            <a:ext cx="159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WebSocket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6E33E-C1A8-469F-BD41-99A266E7DCB9}"/>
              </a:ext>
            </a:extLst>
          </p:cNvPr>
          <p:cNvSpPr txBox="1"/>
          <p:nvPr/>
        </p:nvSpPr>
        <p:spPr>
          <a:xfrm>
            <a:off x="8417390" y="5006373"/>
            <a:ext cx="159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Redis</a:t>
            </a:r>
          </a:p>
        </p:txBody>
      </p:sp>
    </p:spTree>
    <p:extLst>
      <p:ext uri="{BB962C8B-B14F-4D97-AF65-F5344CB8AC3E}">
        <p14:creationId xmlns:p14="http://schemas.microsoft.com/office/powerpoint/2010/main" val="312882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678663B-B1DD-44DA-9E79-FE73F776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7" y="3101193"/>
            <a:ext cx="3818921" cy="2190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B1FE75-A974-4D93-A921-8A62C43A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70" y="3016969"/>
            <a:ext cx="2045866" cy="2548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505C18-3218-497F-B4DF-11B5BF25D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822" y="2744146"/>
            <a:ext cx="1326895" cy="53467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C5954B1-7A0B-4E02-BAD3-820BDF088A0E}"/>
              </a:ext>
            </a:extLst>
          </p:cNvPr>
          <p:cNvCxnSpPr/>
          <p:nvPr/>
        </p:nvCxnSpPr>
        <p:spPr>
          <a:xfrm>
            <a:off x="7170372" y="2708504"/>
            <a:ext cx="0" cy="304505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기술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기술 스택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140718"/>
            <a:ext cx="10163140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9725" y="1140718"/>
            <a:ext cx="8972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변환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static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주소로 업로드 하는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AWS S3</a:t>
            </a:r>
          </a:p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프리미엄 회원 구현을 위한 결제 모듈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KakaoPay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6921FB-4047-4758-8233-FB42E335E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678" y="2708504"/>
            <a:ext cx="807513" cy="9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09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 시청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7E4C2-CD1A-434B-9138-8FAA1CE5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97" y="2231060"/>
            <a:ext cx="6915049" cy="37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78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 시청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37631E-A8A1-4939-B0B2-1AB1BB00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02" y="2491464"/>
            <a:ext cx="4873645" cy="2741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76FE6-CA55-4ECF-8D45-DC515A11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808" y="2491463"/>
            <a:ext cx="4826348" cy="27414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D86A6E-6447-4008-93A8-41B2B2AA44C5}"/>
              </a:ext>
            </a:extLst>
          </p:cNvPr>
          <p:cNvSpPr/>
          <p:nvPr/>
        </p:nvSpPr>
        <p:spPr>
          <a:xfrm rot="2507005">
            <a:off x="9903550" y="2058194"/>
            <a:ext cx="115456" cy="9384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70EB5F-B979-4E3D-A452-676ACC96769F}"/>
              </a:ext>
            </a:extLst>
          </p:cNvPr>
          <p:cNvSpPr/>
          <p:nvPr/>
        </p:nvSpPr>
        <p:spPr>
          <a:xfrm rot="4083115">
            <a:off x="10220273" y="2488262"/>
            <a:ext cx="115456" cy="9384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7AE9D4-2D65-4F9E-A65C-777F33929BAE}"/>
              </a:ext>
            </a:extLst>
          </p:cNvPr>
          <p:cNvSpPr/>
          <p:nvPr/>
        </p:nvSpPr>
        <p:spPr>
          <a:xfrm rot="5400000">
            <a:off x="10300591" y="2963656"/>
            <a:ext cx="115456" cy="9384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096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면접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438469-4398-49E9-8176-20AFBB82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165" y="2342127"/>
            <a:ext cx="5792056" cy="32580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A18ADC-C9DD-40C6-9B76-754390728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865" y="4366630"/>
            <a:ext cx="1202656" cy="12026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84A1A6-935E-44E6-8629-9336FCE1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285" y="2646945"/>
            <a:ext cx="1324195" cy="1324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173304-F54D-4D0E-8F91-9B2FF0D20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46" y="2646945"/>
            <a:ext cx="1324195" cy="13241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6B4067-4E78-4935-9A28-B3CFAFB14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144" y="2646945"/>
            <a:ext cx="1324195" cy="13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06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Photon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라이선스를 이용한 보이스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모여라 상품은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뱃지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퀴즈관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62EDB-4027-43C9-92DB-BEB57206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5" y="2378667"/>
            <a:ext cx="5346887" cy="3007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51F81E-78A2-4603-B896-7FD8E4CFE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462" y="3620869"/>
            <a:ext cx="523220" cy="523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DBD0D-8A61-429D-BC6F-07B7B26A3EA0}"/>
              </a:ext>
            </a:extLst>
          </p:cNvPr>
          <p:cNvSpPr txBox="1"/>
          <p:nvPr/>
        </p:nvSpPr>
        <p:spPr>
          <a:xfrm>
            <a:off x="7680561" y="4205728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Photon</a:t>
            </a:r>
          </a:p>
        </p:txBody>
      </p:sp>
    </p:spTree>
    <p:extLst>
      <p:ext uri="{BB962C8B-B14F-4D97-AF65-F5344CB8AC3E}">
        <p14:creationId xmlns:p14="http://schemas.microsoft.com/office/powerpoint/2010/main" val="1442739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마무리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350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컨벤션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01111A-9638-4F73-BCA6-0DB7BE84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55" y="1222266"/>
            <a:ext cx="6619875" cy="2486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700E16-78A1-4CA7-9978-EF5994506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378" y="2181883"/>
            <a:ext cx="6686550" cy="3286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582648-818B-4715-A649-C786DC0D90B5}"/>
              </a:ext>
            </a:extLst>
          </p:cNvPr>
          <p:cNvSpPr/>
          <p:nvPr/>
        </p:nvSpPr>
        <p:spPr>
          <a:xfrm>
            <a:off x="665474" y="1078658"/>
            <a:ext cx="1683471" cy="2872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Branch</a:t>
            </a:r>
            <a:r>
              <a: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컨벤션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7D024-FA34-4C74-9672-CC4ADB0A0A56}"/>
              </a:ext>
            </a:extLst>
          </p:cNvPr>
          <p:cNvSpPr/>
          <p:nvPr/>
        </p:nvSpPr>
        <p:spPr>
          <a:xfrm>
            <a:off x="4124059" y="2038275"/>
            <a:ext cx="1683471" cy="2872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JIRA</a:t>
            </a:r>
            <a:r>
              <a: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컨벤션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66DCBA3-5A0A-4C0C-9707-A7860EBA8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66" y="5303014"/>
            <a:ext cx="6648450" cy="9048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9B8505-CFDE-4971-BB61-9AAA2FA02C66}"/>
              </a:ext>
            </a:extLst>
          </p:cNvPr>
          <p:cNvSpPr/>
          <p:nvPr/>
        </p:nvSpPr>
        <p:spPr>
          <a:xfrm>
            <a:off x="698061" y="5159406"/>
            <a:ext cx="1683471" cy="2872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</a:t>
            </a:r>
            <a:r>
              <a: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컨벤션</a:t>
            </a:r>
          </a:p>
        </p:txBody>
      </p:sp>
    </p:spTree>
    <p:extLst>
      <p:ext uri="{BB962C8B-B14F-4D97-AF65-F5344CB8AC3E}">
        <p14:creationId xmlns:p14="http://schemas.microsoft.com/office/powerpoint/2010/main" val="248849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JIRA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3884EB-B690-4802-A571-A86BF35EFF6F}"/>
              </a:ext>
            </a:extLst>
          </p:cNvPr>
          <p:cNvSpPr/>
          <p:nvPr/>
        </p:nvSpPr>
        <p:spPr>
          <a:xfrm>
            <a:off x="420320" y="1140718"/>
            <a:ext cx="11351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스프린트 종료 하고 원활히 진행중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컨벤션에 맞춰서 진행중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6ED73A-4A14-46B2-AE48-3E5E27FC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99" y="2339442"/>
            <a:ext cx="4240454" cy="38285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D1EB54-BB3E-4A3B-AD10-2EAE67607F51}"/>
              </a:ext>
            </a:extLst>
          </p:cNvPr>
          <p:cNvSpPr/>
          <p:nvPr/>
        </p:nvSpPr>
        <p:spPr>
          <a:xfrm>
            <a:off x="916707" y="2195834"/>
            <a:ext cx="2344653" cy="2872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SMART Commit </a:t>
            </a:r>
            <a:r>
              <a:rPr lang="ko-KR" altLang="en-US" sz="14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컨벤션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50214-8700-43F1-A5CC-0902349AD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809" y="2339441"/>
            <a:ext cx="4010025" cy="800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9EE537-2853-4DB1-BEF2-4FF20A609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809" y="3427339"/>
            <a:ext cx="4010025" cy="27406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F8E8022-A883-414E-B93E-B5855BFF62C7}"/>
              </a:ext>
            </a:extLst>
          </p:cNvPr>
          <p:cNvSpPr/>
          <p:nvPr/>
        </p:nvSpPr>
        <p:spPr>
          <a:xfrm>
            <a:off x="5761829" y="2600960"/>
            <a:ext cx="668343" cy="359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C9140A5-7608-426B-B4DC-9CA9D8BB3E63}"/>
              </a:ext>
            </a:extLst>
          </p:cNvPr>
          <p:cNvSpPr/>
          <p:nvPr/>
        </p:nvSpPr>
        <p:spPr>
          <a:xfrm>
            <a:off x="5761829" y="4617844"/>
            <a:ext cx="668343" cy="359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50949C-8465-42FA-AAF6-0DFBD1556257}"/>
              </a:ext>
            </a:extLst>
          </p:cNvPr>
          <p:cNvSpPr txBox="1"/>
          <p:nvPr/>
        </p:nvSpPr>
        <p:spPr>
          <a:xfrm>
            <a:off x="5761829" y="4977461"/>
            <a:ext cx="23058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C5B21-958F-49D2-8CA5-A5911883C4D2}"/>
              </a:ext>
            </a:extLst>
          </p:cNvPr>
          <p:cNvSpPr txBox="1"/>
          <p:nvPr/>
        </p:nvSpPr>
        <p:spPr>
          <a:xfrm>
            <a:off x="5761829" y="2907222"/>
            <a:ext cx="23058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</a:t>
            </a:r>
            <a:br>
              <a:rPr 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BF8BB2A3-FDC3-45D8-AB85-840E34533FA8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04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배운 수 많은 기술과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성장한 우리들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Solver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문제를 해결하자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9" name="Google Shape;80;p17">
            <a:extLst>
              <a:ext uri="{FF2B5EF4-FFF2-40B4-BE49-F238E27FC236}">
                <a16:creationId xmlns:a16="http://schemas.microsoft.com/office/drawing/2014/main" id="{CFC2A100-6D2D-41CC-B57D-931944EBDA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285" y="3621190"/>
            <a:ext cx="1028313" cy="10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81;p17">
            <a:extLst>
              <a:ext uri="{FF2B5EF4-FFF2-40B4-BE49-F238E27FC236}">
                <a16:creationId xmlns:a16="http://schemas.microsoft.com/office/drawing/2014/main" id="{5950A94A-31C4-40EF-A036-1ADC7231CB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480" y="4952773"/>
            <a:ext cx="719950" cy="61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82;p17">
            <a:extLst>
              <a:ext uri="{FF2B5EF4-FFF2-40B4-BE49-F238E27FC236}">
                <a16:creationId xmlns:a16="http://schemas.microsoft.com/office/drawing/2014/main" id="{9D2E55F6-85BF-48A7-9B47-474A10C53E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771" y="2386690"/>
            <a:ext cx="781675" cy="7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83;p17">
            <a:extLst>
              <a:ext uri="{FF2B5EF4-FFF2-40B4-BE49-F238E27FC236}">
                <a16:creationId xmlns:a16="http://schemas.microsoft.com/office/drawing/2014/main" id="{639F5E22-2E05-486C-B93C-3FF79978ED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0323" y="2900422"/>
            <a:ext cx="905858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84;p17">
            <a:extLst>
              <a:ext uri="{FF2B5EF4-FFF2-40B4-BE49-F238E27FC236}">
                <a16:creationId xmlns:a16="http://schemas.microsoft.com/office/drawing/2014/main" id="{687E46B9-8680-495D-8438-B07049CF526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8696" y="4368875"/>
            <a:ext cx="719950" cy="71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85;p17">
            <a:extLst>
              <a:ext uri="{FF2B5EF4-FFF2-40B4-BE49-F238E27FC236}">
                <a16:creationId xmlns:a16="http://schemas.microsoft.com/office/drawing/2014/main" id="{8331449D-46B0-42CC-BD2A-5F1F73F0271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2042" y="5498286"/>
            <a:ext cx="781675" cy="77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86;p17">
            <a:extLst>
              <a:ext uri="{FF2B5EF4-FFF2-40B4-BE49-F238E27FC236}">
                <a16:creationId xmlns:a16="http://schemas.microsoft.com/office/drawing/2014/main" id="{F43AB663-D27A-489B-BD74-56A8065ECE2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6196" y="4535065"/>
            <a:ext cx="616255" cy="6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87;p17">
            <a:extLst>
              <a:ext uri="{FF2B5EF4-FFF2-40B4-BE49-F238E27FC236}">
                <a16:creationId xmlns:a16="http://schemas.microsoft.com/office/drawing/2014/main" id="{F5395535-B98B-4A74-A70F-C2442F84F90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78521" y="5498290"/>
            <a:ext cx="616250" cy="6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88;p17">
            <a:extLst>
              <a:ext uri="{FF2B5EF4-FFF2-40B4-BE49-F238E27FC236}">
                <a16:creationId xmlns:a16="http://schemas.microsoft.com/office/drawing/2014/main" id="{F3F5C4D0-DBF7-4356-9222-A8663563A2D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87273" y="5663940"/>
            <a:ext cx="461705" cy="5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89;p17">
            <a:extLst>
              <a:ext uri="{FF2B5EF4-FFF2-40B4-BE49-F238E27FC236}">
                <a16:creationId xmlns:a16="http://schemas.microsoft.com/office/drawing/2014/main" id="{40A30CBF-A6FB-45D1-80D5-6A263566C59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8247" y="4209250"/>
            <a:ext cx="719950" cy="79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90;p17">
            <a:extLst>
              <a:ext uri="{FF2B5EF4-FFF2-40B4-BE49-F238E27FC236}">
                <a16:creationId xmlns:a16="http://schemas.microsoft.com/office/drawing/2014/main" id="{5B2EBDCE-8B66-467A-892A-A8AB2F2271D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10923" y="2625629"/>
            <a:ext cx="719950" cy="99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91;p17">
            <a:extLst>
              <a:ext uri="{FF2B5EF4-FFF2-40B4-BE49-F238E27FC236}">
                <a16:creationId xmlns:a16="http://schemas.microsoft.com/office/drawing/2014/main" id="{2C678C26-5307-4454-A393-DA8EE32A94F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03953" y="2711981"/>
            <a:ext cx="1028325" cy="76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92;p17">
            <a:extLst>
              <a:ext uri="{FF2B5EF4-FFF2-40B4-BE49-F238E27FC236}">
                <a16:creationId xmlns:a16="http://schemas.microsoft.com/office/drawing/2014/main" id="{D9CB3365-F5EB-4E03-87D0-46D7459B384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83505" y="3578615"/>
            <a:ext cx="946625" cy="9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93;p17">
            <a:extLst>
              <a:ext uri="{FF2B5EF4-FFF2-40B4-BE49-F238E27FC236}">
                <a16:creationId xmlns:a16="http://schemas.microsoft.com/office/drawing/2014/main" id="{E2F46E29-361C-451C-AF62-D39312355390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42501" y="5663941"/>
            <a:ext cx="905850" cy="91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94;p17">
            <a:extLst>
              <a:ext uri="{FF2B5EF4-FFF2-40B4-BE49-F238E27FC236}">
                <a16:creationId xmlns:a16="http://schemas.microsoft.com/office/drawing/2014/main" id="{2D3C6AB5-E9B1-4A74-8F00-1BFEECBC16D8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98161" y="2841303"/>
            <a:ext cx="865925" cy="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95;p17">
            <a:extLst>
              <a:ext uri="{FF2B5EF4-FFF2-40B4-BE49-F238E27FC236}">
                <a16:creationId xmlns:a16="http://schemas.microsoft.com/office/drawing/2014/main" id="{E5447B90-323C-4E01-BA25-0B0DCF76E3B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057198" y="4195604"/>
            <a:ext cx="865922" cy="9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96;p17">
            <a:extLst>
              <a:ext uri="{FF2B5EF4-FFF2-40B4-BE49-F238E27FC236}">
                <a16:creationId xmlns:a16="http://schemas.microsoft.com/office/drawing/2014/main" id="{3EDC3976-462A-43D2-8BDF-25AF6FA4BD73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15786" y="2386690"/>
            <a:ext cx="1418950" cy="14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97;p17">
            <a:extLst>
              <a:ext uri="{FF2B5EF4-FFF2-40B4-BE49-F238E27FC236}">
                <a16:creationId xmlns:a16="http://schemas.microsoft.com/office/drawing/2014/main" id="{3C0EAD30-F42E-483D-9CB5-CE50154D0F8F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589848" y="5410128"/>
            <a:ext cx="1056550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98;p17">
            <a:extLst>
              <a:ext uri="{FF2B5EF4-FFF2-40B4-BE49-F238E27FC236}">
                <a16:creationId xmlns:a16="http://schemas.microsoft.com/office/drawing/2014/main" id="{2AFC6907-AE64-48A1-B5AC-9F9675B4FC37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97646" y="4015400"/>
            <a:ext cx="1185025" cy="11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99;p17">
            <a:extLst>
              <a:ext uri="{FF2B5EF4-FFF2-40B4-BE49-F238E27FC236}">
                <a16:creationId xmlns:a16="http://schemas.microsoft.com/office/drawing/2014/main" id="{1AF4CEF4-C865-4C8F-969F-91D844760896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597185" y="4634040"/>
            <a:ext cx="1056550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00;p17">
            <a:extLst>
              <a:ext uri="{FF2B5EF4-FFF2-40B4-BE49-F238E27FC236}">
                <a16:creationId xmlns:a16="http://schemas.microsoft.com/office/drawing/2014/main" id="{2F568AA7-3886-4A64-9296-42260181995F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970873" y="4312628"/>
            <a:ext cx="1056550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01;p17">
            <a:extLst>
              <a:ext uri="{FF2B5EF4-FFF2-40B4-BE49-F238E27FC236}">
                <a16:creationId xmlns:a16="http://schemas.microsoft.com/office/drawing/2014/main" id="{C3B43BD3-EF4B-45DF-B9BE-3E83FE4D801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64610" y="5308478"/>
            <a:ext cx="1056550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02;p17">
            <a:extLst>
              <a:ext uri="{FF2B5EF4-FFF2-40B4-BE49-F238E27FC236}">
                <a16:creationId xmlns:a16="http://schemas.microsoft.com/office/drawing/2014/main" id="{C0C2213B-1502-4AF1-9F35-38CCACAE69EC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58598" y="2781664"/>
            <a:ext cx="1129300" cy="112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03;p17">
            <a:extLst>
              <a:ext uri="{FF2B5EF4-FFF2-40B4-BE49-F238E27FC236}">
                <a16:creationId xmlns:a16="http://schemas.microsoft.com/office/drawing/2014/main" id="{C7498BE0-055D-4EB6-BB04-C02FDB19A4EB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45401" y="3728568"/>
            <a:ext cx="798100" cy="7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04;p17">
            <a:extLst>
              <a:ext uri="{FF2B5EF4-FFF2-40B4-BE49-F238E27FC236}">
                <a16:creationId xmlns:a16="http://schemas.microsoft.com/office/drawing/2014/main" id="{C9435869-1924-4564-9E77-E2596EFBD2A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158360" y="5278127"/>
            <a:ext cx="1056575" cy="10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05;p17">
            <a:extLst>
              <a:ext uri="{FF2B5EF4-FFF2-40B4-BE49-F238E27FC236}">
                <a16:creationId xmlns:a16="http://schemas.microsoft.com/office/drawing/2014/main" id="{02EBD986-EA4C-410D-8FC6-02132E701CB1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75948" y="3578603"/>
            <a:ext cx="1077888" cy="107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106;p17">
            <a:extLst>
              <a:ext uri="{FF2B5EF4-FFF2-40B4-BE49-F238E27FC236}">
                <a16:creationId xmlns:a16="http://schemas.microsoft.com/office/drawing/2014/main" id="{343FDD79-8FEB-494E-B8B8-ED2678E73D3E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30773" y="5555204"/>
            <a:ext cx="1129300" cy="112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07;p17">
            <a:extLst>
              <a:ext uri="{FF2B5EF4-FFF2-40B4-BE49-F238E27FC236}">
                <a16:creationId xmlns:a16="http://schemas.microsoft.com/office/drawing/2014/main" id="{42F18295-3D4A-41D9-9194-76862028A0F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57948" y="2222766"/>
            <a:ext cx="1077875" cy="10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108;p17">
            <a:extLst>
              <a:ext uri="{FF2B5EF4-FFF2-40B4-BE49-F238E27FC236}">
                <a16:creationId xmlns:a16="http://schemas.microsoft.com/office/drawing/2014/main" id="{CF951AFF-A725-4BE2-904F-DDBAAD7B84B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652773" y="3952690"/>
            <a:ext cx="1277701" cy="12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09;p17">
            <a:extLst>
              <a:ext uri="{FF2B5EF4-FFF2-40B4-BE49-F238E27FC236}">
                <a16:creationId xmlns:a16="http://schemas.microsoft.com/office/drawing/2014/main" id="{0A36718C-9BFF-41A7-AB42-3C49EF290B5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80398" y="4195615"/>
            <a:ext cx="1056550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10;p17">
            <a:extLst>
              <a:ext uri="{FF2B5EF4-FFF2-40B4-BE49-F238E27FC236}">
                <a16:creationId xmlns:a16="http://schemas.microsoft.com/office/drawing/2014/main" id="{7444973E-C667-4717-8BDE-20B266ADD64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61073" y="2595865"/>
            <a:ext cx="1356800" cy="13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11;p17">
            <a:extLst>
              <a:ext uri="{FF2B5EF4-FFF2-40B4-BE49-F238E27FC236}">
                <a16:creationId xmlns:a16="http://schemas.microsoft.com/office/drawing/2014/main" id="{80BEEC95-8B79-4509-B085-FB5BCB91AC0E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48798" y="2474067"/>
            <a:ext cx="1244200" cy="1244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821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DAC8A7-A785-4A86-BF55-7E8C4C71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600" y="1171123"/>
            <a:ext cx="8558800" cy="45157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68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DAC8A7-A785-4A86-BF55-7E8C4C71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600" y="1171123"/>
            <a:ext cx="8558800" cy="45157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3CB2E-E600-405F-B9D9-DB1A7A06AB1D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70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0234BA-C7F7-408F-B86D-AC0002E5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16" y="1477830"/>
            <a:ext cx="3393574" cy="47474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1C04C4-EC0C-4972-928F-8C73DFA7BA6A}"/>
              </a:ext>
            </a:extLst>
          </p:cNvPr>
          <p:cNvSpPr/>
          <p:nvPr/>
        </p:nvSpPr>
        <p:spPr>
          <a:xfrm>
            <a:off x="1167062" y="2767417"/>
            <a:ext cx="1155032" cy="13231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977072-2E8F-4895-9AAA-9BCFA09C663D}"/>
              </a:ext>
            </a:extLst>
          </p:cNvPr>
          <p:cNvCxnSpPr>
            <a:cxnSpLocks/>
          </p:cNvCxnSpPr>
          <p:nvPr/>
        </p:nvCxnSpPr>
        <p:spPr>
          <a:xfrm flipV="1">
            <a:off x="2323997" y="1600200"/>
            <a:ext cx="3234592" cy="11672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6FA0EE-7220-43D1-8ADC-C3D5107A2433}"/>
              </a:ext>
            </a:extLst>
          </p:cNvPr>
          <p:cNvCxnSpPr>
            <a:cxnSpLocks/>
          </p:cNvCxnSpPr>
          <p:nvPr/>
        </p:nvCxnSpPr>
        <p:spPr>
          <a:xfrm>
            <a:off x="2322094" y="4090582"/>
            <a:ext cx="3236495" cy="1901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8EC715-BFB5-41A4-815D-7EB417218810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상황 공유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FF1E2A-8C35-409A-9266-B30772F77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040" y="2659130"/>
            <a:ext cx="2138131" cy="3175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8C2D8E-40FA-4F16-855B-7362B2CE2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935" y="1491335"/>
            <a:ext cx="2356040" cy="28855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82A862-CBF9-4BBA-B170-6AE0F7C49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301" y="4149889"/>
            <a:ext cx="2409825" cy="1733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D8108E-7ED3-4030-9E87-CDCFE0D40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622" y="2025267"/>
            <a:ext cx="2990850" cy="1333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966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11">
            <a:extLst>
              <a:ext uri="{FF2B5EF4-FFF2-40B4-BE49-F238E27FC236}">
                <a16:creationId xmlns:a16="http://schemas.microsoft.com/office/drawing/2014/main" id="{036D2873-2C00-4329-AC18-5583BD6B2BEC}"/>
              </a:ext>
            </a:extLst>
          </p:cNvPr>
          <p:cNvSpPr/>
          <p:nvPr/>
        </p:nvSpPr>
        <p:spPr>
          <a:xfrm>
            <a:off x="6282396" y="2683066"/>
            <a:ext cx="5388236" cy="3239770"/>
          </a:xfrm>
          <a:prstGeom prst="roundRect">
            <a:avLst>
              <a:gd name="adj" fmla="val 6125"/>
            </a:avLst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EC715-BFB5-41A4-815D-7EB417218810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상황 공유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85E3E-91B7-400D-9876-75E0FA2F457A}"/>
              </a:ext>
            </a:extLst>
          </p:cNvPr>
          <p:cNvSpPr txBox="1"/>
          <p:nvPr/>
        </p:nvSpPr>
        <p:spPr>
          <a:xfrm>
            <a:off x="7001841" y="2252262"/>
            <a:ext cx="390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기술서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(16p)]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03727-B20F-4C76-B1CE-4CA42DFCFF5F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시간 내에는 말하지 못했던 중요한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과거프로젝트 기술과 핵심 컨셉 모음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벌써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48F2EA-E608-4951-A028-C014B28B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20" y="2878432"/>
            <a:ext cx="5027188" cy="2849038"/>
          </a:xfrm>
          <a:prstGeom prst="rect">
            <a:avLst/>
          </a:prstGeom>
        </p:spPr>
      </p:pic>
      <p:sp>
        <p:nvSpPr>
          <p:cNvPr id="18" name="사각형: 둥근 모서리 11">
            <a:extLst>
              <a:ext uri="{FF2B5EF4-FFF2-40B4-BE49-F238E27FC236}">
                <a16:creationId xmlns:a16="http://schemas.microsoft.com/office/drawing/2014/main" id="{4873FE0A-A2FC-4E6E-A254-4B7C9E8793C6}"/>
              </a:ext>
            </a:extLst>
          </p:cNvPr>
          <p:cNvSpPr/>
          <p:nvPr/>
        </p:nvSpPr>
        <p:spPr>
          <a:xfrm>
            <a:off x="652128" y="2683066"/>
            <a:ext cx="5388236" cy="3239770"/>
          </a:xfrm>
          <a:prstGeom prst="roundRect">
            <a:avLst>
              <a:gd name="adj" fmla="val 6125"/>
            </a:avLst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823A3-3F4D-4421-977D-C5CB1DAB6131}"/>
              </a:ext>
            </a:extLst>
          </p:cNvPr>
          <p:cNvSpPr txBox="1"/>
          <p:nvPr/>
        </p:nvSpPr>
        <p:spPr>
          <a:xfrm>
            <a:off x="1394074" y="2252262"/>
            <a:ext cx="390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 기술서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(26p) /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기술서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(21p)]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5C6A5D1-2CAF-473C-B186-54A11AFE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6" y="2916278"/>
            <a:ext cx="5014434" cy="27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4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6368268" y="2982098"/>
            <a:ext cx="1322970" cy="132297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1214" y="4695398"/>
            <a:ext cx="1322970" cy="132297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6875" y="1178191"/>
            <a:ext cx="1322970" cy="132297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68268" y="4695398"/>
            <a:ext cx="1322970" cy="132297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76875" y="2982098"/>
            <a:ext cx="1322970" cy="132297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9106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29106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29106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2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강민구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류완수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김한길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7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임다훈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최영운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최하영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(UCC)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120500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20500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929106" y="1178190"/>
            <a:ext cx="3009900" cy="1540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9105" y="1634985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고문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 메타버스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포톤 네트워크 커뮤니티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929105" y="5212998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 보조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 툴 및 문서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29105" y="3421233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Web3.0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메타마스크 지갑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 보조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15300" y="1663561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16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0499" y="3421233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관리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IPFS,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분산저장소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93013" y="128029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16787" y="1280292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793013" y="4841449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9011589" y="3055201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793014" y="3055201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배분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890234" y="5630674"/>
            <a:ext cx="2301766" cy="122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120500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직사각형 46"/>
          <p:cNvSpPr/>
          <p:nvPr/>
        </p:nvSpPr>
        <p:spPr>
          <a:xfrm>
            <a:off x="8120499" y="5190420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015629" y="484637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EBED3C6-510F-4363-BB35-B63817B51518}"/>
              </a:ext>
            </a:extLst>
          </p:cNvPr>
          <p:cNvSpPr/>
          <p:nvPr/>
        </p:nvSpPr>
        <p:spPr>
          <a:xfrm>
            <a:off x="6368268" y="1178191"/>
            <a:ext cx="1322970" cy="132297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57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224831" y="2646336"/>
            <a:ext cx="574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750449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709467" y="2646336"/>
            <a:ext cx="2773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3726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23008C-A26A-4A58-8FBA-04AB5A4D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86" y="2696628"/>
            <a:ext cx="4601077" cy="1981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해결과제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취업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65D414-CE6E-447B-9608-FB7A70CF5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074" y="2597067"/>
            <a:ext cx="3533094" cy="2081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6D1735-7B82-42BB-BD2D-30FA3E58A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992" y="3796173"/>
            <a:ext cx="4384842" cy="1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2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페르소나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모서리가 둥근 직사각형 13">
            <a:extLst>
              <a:ext uri="{FF2B5EF4-FFF2-40B4-BE49-F238E27FC236}">
                <a16:creationId xmlns:a16="http://schemas.microsoft.com/office/drawing/2014/main" id="{1E2D3CB4-319F-4C2A-B255-41A2BEAC3C44}"/>
              </a:ext>
            </a:extLst>
          </p:cNvPr>
          <p:cNvSpPr/>
          <p:nvPr/>
        </p:nvSpPr>
        <p:spPr>
          <a:xfrm>
            <a:off x="987056" y="1222748"/>
            <a:ext cx="10217889" cy="45613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FCED540-4DE6-466A-B6A1-A41613715190}"/>
              </a:ext>
            </a:extLst>
          </p:cNvPr>
          <p:cNvSpPr txBox="1">
            <a:spLocks/>
          </p:cNvSpPr>
          <p:nvPr/>
        </p:nvSpPr>
        <p:spPr>
          <a:xfrm>
            <a:off x="5009076" y="1902972"/>
            <a:ext cx="6349155" cy="4026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김거북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직업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삼성청년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아카데미에서 이수 중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본격적으로 취업 준비를 고려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니즈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 선택지를 넓히고 싶음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가능하면 좋은 대우를 받는 곳에 취직하고 싶음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면접 후기나 다른 사람은 어떻게 답했는지 궁금함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7BF83D-0520-4B2F-AD8D-D1FD42F5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80" y="2430379"/>
            <a:ext cx="2465972" cy="24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9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넘어야 할 벽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공학과 기술면접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0481E3-E6A5-4092-BB46-B25A4897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26" y="2116805"/>
            <a:ext cx="3746584" cy="37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4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CS(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 공학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12" name="사각형: 둥근 모서리 9">
            <a:extLst>
              <a:ext uri="{FF2B5EF4-FFF2-40B4-BE49-F238E27FC236}">
                <a16:creationId xmlns:a16="http://schemas.microsoft.com/office/drawing/2014/main" id="{1DF40FFD-0529-48B8-B598-13D49EDA1C9A}"/>
              </a:ext>
            </a:extLst>
          </p:cNvPr>
          <p:cNvSpPr/>
          <p:nvPr/>
        </p:nvSpPr>
        <p:spPr>
          <a:xfrm>
            <a:off x="1400770" y="2185294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구조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id="{D7D95AE6-7ACC-4256-9839-AABA850B463F}"/>
              </a:ext>
            </a:extLst>
          </p:cNvPr>
          <p:cNvSpPr/>
          <p:nvPr/>
        </p:nvSpPr>
        <p:spPr>
          <a:xfrm>
            <a:off x="1400770" y="3232042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체제론</a:t>
            </a:r>
          </a:p>
        </p:txBody>
      </p:sp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1EF50E2C-B4CA-4EA9-8B12-FBB3A79F5EEC}"/>
              </a:ext>
            </a:extLst>
          </p:cNvPr>
          <p:cNvSpPr/>
          <p:nvPr/>
        </p:nvSpPr>
        <p:spPr>
          <a:xfrm>
            <a:off x="1400770" y="4374301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구조</a:t>
            </a:r>
          </a:p>
        </p:txBody>
      </p:sp>
      <p:sp>
        <p:nvSpPr>
          <p:cNvPr id="19" name="사각형: 둥근 모서리 9">
            <a:extLst>
              <a:ext uri="{FF2B5EF4-FFF2-40B4-BE49-F238E27FC236}">
                <a16:creationId xmlns:a16="http://schemas.microsoft.com/office/drawing/2014/main" id="{B46507D6-468E-429F-8F28-2DEAD305E1A3}"/>
              </a:ext>
            </a:extLst>
          </p:cNvPr>
          <p:cNvSpPr/>
          <p:nvPr/>
        </p:nvSpPr>
        <p:spPr>
          <a:xfrm>
            <a:off x="5960738" y="2185294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</a:t>
            </a:r>
          </a:p>
        </p:txBody>
      </p:sp>
      <p:sp>
        <p:nvSpPr>
          <p:cNvPr id="20" name="사각형: 둥근 모서리 9">
            <a:extLst>
              <a:ext uri="{FF2B5EF4-FFF2-40B4-BE49-F238E27FC236}">
                <a16:creationId xmlns:a16="http://schemas.microsoft.com/office/drawing/2014/main" id="{05C730EA-A40F-4F8F-9C2F-0A8EB15F3C6F}"/>
              </a:ext>
            </a:extLst>
          </p:cNvPr>
          <p:cNvSpPr/>
          <p:nvPr/>
        </p:nvSpPr>
        <p:spPr>
          <a:xfrm>
            <a:off x="5960738" y="3232042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</a:t>
            </a:r>
          </a:p>
        </p:txBody>
      </p:sp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65C1651E-6C8A-4039-A2A1-906AEFC24A5C}"/>
              </a:ext>
            </a:extLst>
          </p:cNvPr>
          <p:cNvSpPr/>
          <p:nvPr/>
        </p:nvSpPr>
        <p:spPr>
          <a:xfrm>
            <a:off x="5960738" y="4374301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323076124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11963</TotalTime>
  <Words>2550</Words>
  <Application>Microsoft Office PowerPoint</Application>
  <PresentationFormat>와이드스크린</PresentationFormat>
  <Paragraphs>534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나눔스퀘어</vt:lpstr>
      <vt:lpstr>나눔스퀘어 Bold</vt:lpstr>
      <vt:lpstr>나눔스퀘어 ExtraBold</vt:lpstr>
      <vt:lpstr>맑은 고딕</vt:lpstr>
      <vt:lpstr>Arial</vt:lpstr>
      <vt:lpstr>Avenir Next LT Pro</vt:lpstr>
      <vt:lpstr>Calibri</vt:lpstr>
      <vt:lpstr>AccentBoxVTI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kang mingu</dc:creator>
  <cp:lastModifiedBy>kang mingu</cp:lastModifiedBy>
  <cp:revision>1060</cp:revision>
  <dcterms:created xsi:type="dcterms:W3CDTF">2021-11-14T05:11:58Z</dcterms:created>
  <dcterms:modified xsi:type="dcterms:W3CDTF">2022-04-21T06:02:44Z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